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55"/>
  </p:notesMasterIdLst>
  <p:sldIdLst>
    <p:sldId id="256" r:id="rId5"/>
    <p:sldId id="260" r:id="rId6"/>
    <p:sldId id="259" r:id="rId7"/>
    <p:sldId id="266" r:id="rId8"/>
    <p:sldId id="267" r:id="rId9"/>
    <p:sldId id="268" r:id="rId10"/>
    <p:sldId id="269" r:id="rId11"/>
    <p:sldId id="270" r:id="rId12"/>
    <p:sldId id="261" r:id="rId13"/>
    <p:sldId id="271" r:id="rId14"/>
    <p:sldId id="272" r:id="rId15"/>
    <p:sldId id="264" r:id="rId16"/>
    <p:sldId id="273" r:id="rId17"/>
    <p:sldId id="274" r:id="rId18"/>
    <p:sldId id="276" r:id="rId19"/>
    <p:sldId id="277" r:id="rId20"/>
    <p:sldId id="279" r:id="rId21"/>
    <p:sldId id="280" r:id="rId22"/>
    <p:sldId id="283" r:id="rId23"/>
    <p:sldId id="281" r:id="rId24"/>
    <p:sldId id="275" r:id="rId25"/>
    <p:sldId id="282" r:id="rId26"/>
    <p:sldId id="284" r:id="rId27"/>
    <p:sldId id="285" r:id="rId28"/>
    <p:sldId id="286" r:id="rId29"/>
    <p:sldId id="287" r:id="rId30"/>
    <p:sldId id="289" r:id="rId31"/>
    <p:sldId id="290" r:id="rId32"/>
    <p:sldId id="262" r:id="rId33"/>
    <p:sldId id="291" r:id="rId34"/>
    <p:sldId id="313" r:id="rId35"/>
    <p:sldId id="292" r:id="rId36"/>
    <p:sldId id="293" r:id="rId37"/>
    <p:sldId id="295" r:id="rId38"/>
    <p:sldId id="296" r:id="rId39"/>
    <p:sldId id="294" r:id="rId40"/>
    <p:sldId id="314" r:id="rId41"/>
    <p:sldId id="297" r:id="rId42"/>
    <p:sldId id="298" r:id="rId43"/>
    <p:sldId id="299" r:id="rId44"/>
    <p:sldId id="263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12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14E469-DE87-493A-8410-34363C44B2A8}" v="352" dt="2023-09-27T00:29:19.804"/>
    <p1510:client id="{88248E95-97B5-61A6-51A5-74A75D4C662C}" v="81" dt="2023-09-20T01:38:44.172"/>
    <p1510:client id="{89F486C5-E163-E880-81E8-4904DEBC744A}" v="104" dt="2023-10-11T16:25:54.959"/>
    <p1510:client id="{8D33A827-D377-40C6-81F3-B8D761A4EDC0}" v="14" dt="2023-10-11T03:27:28.609"/>
    <p1510:client id="{94954133-2416-4771-9C17-DFFA0DEBACC7}" v="234" dt="2023-09-19T18:01:44.858"/>
    <p1510:client id="{95BD5AE1-ED99-4428-A978-264DFAF2E7D2}" v="441" dt="2023-09-19T18:43:47.026"/>
    <p1510:client id="{98233957-8D66-4A8E-91CF-BBEB0379C932}" v="6" dt="2023-09-19T23:18:07.916"/>
    <p1510:client id="{C33AB915-6F74-401F-B9AA-C1B974E7FC45}" v="1120" dt="2023-09-19T23:26:53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9-19T19:03:06.378"/>
    </inkml:context>
    <inkml:brush xml:id="br0">
      <inkml:brushProperty name="width" value="0.10583" units="cm"/>
      <inkml:brushProperty name="height" value="0.10583" units="cm"/>
      <inkml:brushProperty name="color" value="#FFC114"/>
    </inkml:brush>
  </inkml:definitions>
  <inkml:trace contextRef="#ctx0" brushRef="#br0">1051 0 6881,'-9'0'1490,"-71"0"6616,2 2-6019,49-1-1915,0 1 1,0 0-1,-39 5 0,29-2-4,2 1 0,0 1-1,-36 9 1,-99 29 171,142-36-309,0 0 0,2 1 0,1 1 0,1 0 1,2 0-1,-33 19 0,35-15 4,1 1 0,2-1 0,2 1 0,2 0 0,1 1 0,-13 26 0,21-26-68,1 0-1,2 0 1,6 33-1,32 51-3,-19-70 18,4-1-1,3 1 0,52 45 1,-51-56-134,2 0 0,2-1 0,3 0 0,1 0 0,71 29 0,-12-7 1121,-34-14-1001,-30-16 29,-4-1-1,-2-1 0,0 2 0,26 17 0,-35-21 0,0-1 1,1 1 0,1-1-1,1 0 1,0 0 0,29 8-1,-14-4 0,55 17-1,3-1 0,3-1 1,106 20-1,0 0 13,20 4 15,-81-19-25,224 67 1,-200-46 19,-30-9 3,-89-29-19,-2 0 0,-1 1 0,-2 1 1,-1 0-1,-3 1 0,-1 1 0,-1 0 0,-3 0 1,-2 1-1,-2 1 0,-1-1 0,29 40 0,-40-39-40,-1 0 0,4 23 0,-12-29 0,-2-1 1,-1 0-1,-1 1 0,-10 18 1,-49 66-250,42-73 275,-53 46 1,51-56 45,-2-1 0,0 0 0,-3 0 0,-45 18 0,42-19 17,12-5-34,-1-1 0,-23 7 0,25-8-63,0 0 0,0 0 0,-20 10 0,0-2-72,13-5-89,23-8 176,0 0-1,-1 1 1,1-1 0,0 0-1,0 0 1,0 0 0,0 0-1,-1 1 1,1-1 0,0 0 0,0 0-1,0 0 1,0 1 0,0-1-1,0 0 1,0 0 0,0 0 0,0 0-1,0 1 1,1-1 0,-1 0-1,0 0 1,0 0 0,0 1-1,0-1 1,1 0 0,-1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97001-A458-4DE0-82AD-7D6A94CA8867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EF535-7734-4905-9C34-0067C9D57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260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EF535-7734-4905-9C34-0067C9D572E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302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EF535-7734-4905-9C34-0067C9D572E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84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¡Altium Designer 19 ha llegado! | Altium">
            <a:extLst>
              <a:ext uri="{FF2B5EF4-FFF2-40B4-BE49-F238E27FC236}">
                <a16:creationId xmlns:a16="http://schemas.microsoft.com/office/drawing/2014/main" id="{5DAA6C53-8A41-2968-F02C-71A4540205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0127" r="1894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bg1"/>
                </a:solidFill>
                <a:cs typeface="Calibri Light"/>
              </a:rPr>
              <a:t>Altium Designer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"/>
              </a:rPr>
              <a:t>Introduction to Electronic Design Automation</a:t>
            </a:r>
          </a:p>
          <a:p>
            <a:r>
              <a:rPr lang="en-US">
                <a:solidFill>
                  <a:schemeClr val="bg1"/>
                </a:solidFill>
                <a:cs typeface="Calibri"/>
              </a:rPr>
              <a:t>Fall 2023</a:t>
            </a:r>
          </a:p>
        </p:txBody>
      </p:sp>
      <p:sp>
        <p:nvSpPr>
          <p:cNvPr id="57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141676-26EC-8A8E-95AC-FE1485251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/>
              <a:t>Begin by adding a schematic to your project.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98B609-14FA-D93B-0ABA-194DFBA3935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274" r="1" b="1"/>
          <a:stretch/>
        </p:blipFill>
        <p:spPr>
          <a:xfrm>
            <a:off x="-24650" y="-19049"/>
            <a:ext cx="8139950" cy="6427792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2017E0-9A0C-4878-624B-6EB1F53F7F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643193" y="2418408"/>
            <a:ext cx="2942813" cy="354026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Right click on your project.</a:t>
            </a:r>
          </a:p>
          <a:p>
            <a:pPr lvl="1"/>
            <a:r>
              <a:rPr lang="en-US" sz="2000"/>
              <a:t>Add New to Project	</a:t>
            </a:r>
          </a:p>
          <a:p>
            <a:pPr lvl="1"/>
            <a:r>
              <a:rPr lang="en-US" sz="2000"/>
              <a:t>Schematic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496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DEDF48-7BD3-2B80-410D-49A3A7E58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8" b="64"/>
          <a:stretch/>
        </p:blipFill>
        <p:spPr>
          <a:xfrm>
            <a:off x="811821" y="457199"/>
            <a:ext cx="10568358" cy="63150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212D95-2FDA-2CE0-8B4C-EF8A7BFEC8D2}"/>
              </a:ext>
            </a:extLst>
          </p:cNvPr>
          <p:cNvSpPr txBox="1"/>
          <p:nvPr/>
        </p:nvSpPr>
        <p:spPr>
          <a:xfrm>
            <a:off x="4007086" y="2875256"/>
            <a:ext cx="5424549" cy="104048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 defTabSz="786384">
              <a:spcAft>
                <a:spcPts val="600"/>
              </a:spcAft>
            </a:pPr>
            <a:r>
              <a:rPr lang="en-US" sz="154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is the schematic workspace, here is where a design begins. The purpose of a schematic is to be a detailed map explaining what your circuit does. It is not meant to look like your final printed circuit board.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7B506C-3BD3-BDF2-DD30-7037FAF95C59}"/>
              </a:ext>
            </a:extLst>
          </p:cNvPr>
          <p:cNvSpPr txBox="1"/>
          <p:nvPr/>
        </p:nvSpPr>
        <p:spPr>
          <a:xfrm>
            <a:off x="7573913" y="1141382"/>
            <a:ext cx="1989827" cy="330540"/>
          </a:xfrm>
          <a:prstGeom prst="rect">
            <a:avLst/>
          </a:prstGeom>
          <a:solidFill>
            <a:schemeClr val="bg1"/>
          </a:solidFill>
          <a:ln w="38100">
            <a:solidFill>
              <a:srgbClr val="2F5597"/>
            </a:solidFill>
          </a:ln>
        </p:spPr>
        <p:txBody>
          <a:bodyPr wrap="square" rtlCol="0">
            <a:spAutoFit/>
          </a:bodyPr>
          <a:lstStyle/>
          <a:p>
            <a:pPr algn="ctr" defTabSz="786384">
              <a:spcAft>
                <a:spcPts val="600"/>
              </a:spcAft>
            </a:pPr>
            <a:r>
              <a:rPr lang="en-US" sz="154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HEADS UP Toolbar</a:t>
            </a:r>
            <a:endParaRPr lang="en-US"/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815DDDC-F12E-1F9B-64B1-6380C629E66F}"/>
              </a:ext>
            </a:extLst>
          </p:cNvPr>
          <p:cNvCxnSpPr>
            <a:cxnSpLocks/>
          </p:cNvCxnSpPr>
          <p:nvPr/>
        </p:nvCxnSpPr>
        <p:spPr>
          <a:xfrm rot="10800000">
            <a:off x="8283976" y="951481"/>
            <a:ext cx="1296277" cy="330262"/>
          </a:xfrm>
          <a:prstGeom prst="bentConnector3">
            <a:avLst>
              <a:gd name="adj1" fmla="val -20064"/>
            </a:avLst>
          </a:prstGeom>
          <a:ln>
            <a:solidFill>
              <a:schemeClr val="accent1">
                <a:lumMod val="75000"/>
              </a:scheme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4062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BEC5E3-791A-5998-97BA-22CB582A6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en-US" sz="3600">
                <a:solidFill>
                  <a:srgbClr val="FFFFFF"/>
                </a:solidFill>
                <a:cs typeface="Calibri Light"/>
              </a:rPr>
              <a:t>The schematic</a:t>
            </a:r>
            <a:endParaRPr lang="en-US" sz="3600">
              <a:solidFill>
                <a:srgbClr val="FFFFFF"/>
              </a:solidFill>
            </a:endParaRPr>
          </a:p>
        </p:txBody>
      </p:sp>
      <p:pic>
        <p:nvPicPr>
          <p:cNvPr id="5" name="Picture 4" descr="A diagram of a circuit board&#10;&#10;Description automatically generated">
            <a:extLst>
              <a:ext uri="{FF2B5EF4-FFF2-40B4-BE49-F238E27FC236}">
                <a16:creationId xmlns:a16="http://schemas.microsoft.com/office/drawing/2014/main" id="{08B014ED-77C0-D9A6-32D7-7A9EABB61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106" y="681869"/>
            <a:ext cx="7059064" cy="540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837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CBE6F-1DA1-2A97-B70F-415E54D89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Place Parts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76D10-AC1A-3AAD-DE01-344018C2D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Using the Heads-Up Tool Bar, select the place part icon.</a:t>
            </a:r>
          </a:p>
          <a:p>
            <a:endParaRPr lang="en-US"/>
          </a:p>
          <a:p>
            <a:r>
              <a:rPr lang="en-US"/>
              <a:t>Your Components Panel should pop up on the right side. &gt;</a:t>
            </a:r>
          </a:p>
          <a:p>
            <a:endParaRPr lang="en-US"/>
          </a:p>
          <a:p>
            <a:r>
              <a:rPr lang="en-US"/>
              <a:t>Make sure the library selected says “ECEN5370…”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503254-F38E-6F6F-3684-5E636D0B9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036" y="2371697"/>
            <a:ext cx="4315427" cy="400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EA0310-A207-1BB6-3666-A23738984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9008" y="0"/>
            <a:ext cx="2342992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C19B66-CA0A-9F2F-1978-3882234F0D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5097" y="4648133"/>
            <a:ext cx="3591426" cy="95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52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819A3-72B4-660D-1E85-E030763D5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Populate the components</a:t>
            </a:r>
          </a:p>
        </p:txBody>
      </p:sp>
      <p:pic>
        <p:nvPicPr>
          <p:cNvPr id="1026" name="Picture 2" descr="Altium Designer PCB Library - FREE - Footprints - Symbols - 3D Models">
            <a:extLst>
              <a:ext uri="{FF2B5EF4-FFF2-40B4-BE49-F238E27FC236}">
                <a16:creationId xmlns:a16="http://schemas.microsoft.com/office/drawing/2014/main" id="{C6D60104-83B8-1686-C166-C826FDA487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82" b="19257"/>
          <a:stretch/>
        </p:blipFill>
        <p:spPr bwMode="auto"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ADAF4-4733-BB58-A21B-ECEDD065A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23982" y="3752850"/>
            <a:ext cx="7485413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/>
              <a:t>When selecting parts, you either chose from a pre-made library or must make your own.</a:t>
            </a:r>
          </a:p>
          <a:p>
            <a:r>
              <a:rPr lang="en-US" sz="1800"/>
              <a:t>We have provided the library that the Electrical Department uses for their Practical PCB Design Class as a way to get started easily with Altium Designer.</a:t>
            </a:r>
          </a:p>
          <a:p>
            <a:r>
              <a:rPr lang="en-US" sz="1800"/>
              <a:t>Components carry 3 important pieces of information: </a:t>
            </a:r>
            <a:r>
              <a:rPr lang="en-US" sz="1800">
                <a:solidFill>
                  <a:schemeClr val="tx2"/>
                </a:solidFill>
              </a:rPr>
              <a:t>the symbol, the footprint, and occasionally the 3D model.</a:t>
            </a:r>
          </a:p>
        </p:txBody>
      </p:sp>
    </p:spTree>
    <p:extLst>
      <p:ext uri="{BB962C8B-B14F-4D97-AF65-F5344CB8AC3E}">
        <p14:creationId xmlns:p14="http://schemas.microsoft.com/office/powerpoint/2010/main" val="928623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2819A3-72B4-660D-1E85-E030763D5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Populate the Resistors</a:t>
            </a:r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ADAF4-4733-BB58-A21B-ECEDD065A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Search: “Resistor”</a:t>
            </a:r>
          </a:p>
          <a:p>
            <a:r>
              <a:rPr lang="en-US" sz="2200"/>
              <a:t>Place:</a:t>
            </a:r>
          </a:p>
          <a:p>
            <a:pPr lvl="1"/>
            <a:r>
              <a:rPr lang="en-US" sz="2200"/>
              <a:t>2 x R_100Ohm_1206</a:t>
            </a:r>
          </a:p>
          <a:p>
            <a:pPr lvl="1"/>
            <a:r>
              <a:rPr lang="en-US" sz="2200"/>
              <a:t>1 x R_100KOhm_1206</a:t>
            </a:r>
          </a:p>
          <a:p>
            <a:pPr lvl="1"/>
            <a:r>
              <a:rPr lang="en-US" sz="2200"/>
              <a:t>1 x R_1KOhm_1206</a:t>
            </a:r>
          </a:p>
          <a:p>
            <a:pPr lvl="1"/>
            <a:endParaRPr lang="en-US" sz="22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CA0B25A-D72D-ECFD-9D37-361F888295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95" r="-3" b="-3"/>
          <a:stretch/>
        </p:blipFill>
        <p:spPr>
          <a:xfrm>
            <a:off x="6346711" y="640080"/>
            <a:ext cx="4963641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87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2819A3-72B4-660D-1E85-E030763D5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Populate the Capacitors</a:t>
            </a:r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ADAF4-4733-BB58-A21B-ECEDD065A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Search: “Capacitor”</a:t>
            </a:r>
          </a:p>
          <a:p>
            <a:r>
              <a:rPr lang="en-US" sz="2200"/>
              <a:t>Place:</a:t>
            </a:r>
          </a:p>
          <a:p>
            <a:pPr lvl="1"/>
            <a:r>
              <a:rPr lang="en-US" sz="2200"/>
              <a:t>C_1uF_1206</a:t>
            </a:r>
          </a:p>
          <a:p>
            <a:pPr lvl="1"/>
            <a:r>
              <a:rPr lang="en-US" sz="2200"/>
              <a:t>C_22uF_1206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C0DF03-9161-97CE-0B35-B68EF7870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001157"/>
            <a:ext cx="5458968" cy="485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491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2819A3-72B4-660D-1E85-E030763D5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Populate the LEDs</a:t>
            </a:r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ADAF4-4733-BB58-A21B-ECEDD065A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Search: “LED”</a:t>
            </a:r>
          </a:p>
          <a:p>
            <a:r>
              <a:rPr lang="en-US" sz="2200"/>
              <a:t>Place:</a:t>
            </a:r>
          </a:p>
          <a:p>
            <a:pPr lvl="1"/>
            <a:r>
              <a:rPr lang="en-US" sz="2200"/>
              <a:t>2 x LED_(color)_1206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A78B59-3B7A-A185-4D6E-A7A8D0F53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227" y="640080"/>
            <a:ext cx="4880609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07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2819A3-72B4-660D-1E85-E030763D5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Populate the Power Port</a:t>
            </a:r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ADAF4-4733-BB58-A21B-ECEDD065A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Search: “power”</a:t>
            </a:r>
          </a:p>
          <a:p>
            <a:r>
              <a:rPr lang="en-US" sz="2200" dirty="0"/>
              <a:t>Place:</a:t>
            </a:r>
            <a:endParaRPr lang="en-US" sz="2200" dirty="0">
              <a:cs typeface="Calibri"/>
            </a:endParaRPr>
          </a:p>
          <a:p>
            <a:pPr lvl="1"/>
            <a:r>
              <a:rPr lang="en-US" sz="2200" dirty="0" err="1"/>
              <a:t>P_Power</a:t>
            </a:r>
            <a:r>
              <a:rPr lang="en-US" sz="2200" dirty="0"/>
              <a:t> Jack</a:t>
            </a:r>
            <a:endParaRPr lang="en-US" sz="2200" dirty="0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AC4503-AAB4-F713-325B-D99B3B464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962071"/>
            <a:ext cx="6903720" cy="493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047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2819A3-72B4-660D-1E85-E030763D5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Populate the Timer</a:t>
            </a:r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ADAF4-4733-BB58-A21B-ECEDD065A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Search: “555”</a:t>
            </a:r>
          </a:p>
          <a:p>
            <a:r>
              <a:rPr lang="en-US" sz="2200"/>
              <a:t>Place:</a:t>
            </a:r>
          </a:p>
          <a:p>
            <a:pPr lvl="1"/>
            <a:r>
              <a:rPr lang="en-US" sz="2200"/>
              <a:t>U_555_Slow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1769C4-B1DA-9879-2331-56A409E1E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794229"/>
            <a:ext cx="5458968" cy="326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14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3EAF38DC-B069-4F74-89ED-92C7579C3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 descr="An electronic circuit board in blue colour">
            <a:extLst>
              <a:ext uri="{FF2B5EF4-FFF2-40B4-BE49-F238E27FC236}">
                <a16:creationId xmlns:a16="http://schemas.microsoft.com/office/drawing/2014/main" id="{96A07E19-0605-3DA4-9AA5-3D783C43F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964" b="-3"/>
          <a:stretch/>
        </p:blipFill>
        <p:spPr>
          <a:xfrm>
            <a:off x="4883023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50" name="Freeform: Shape 49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1" name="Freeform: Shape 50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478B7-CE22-0A33-0707-5130FB780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173761"/>
          </a:xfrm>
        </p:spPr>
        <p:txBody>
          <a:bodyPr anchor="b">
            <a:normAutofit/>
          </a:bodyPr>
          <a:lstStyle/>
          <a:p>
            <a:r>
              <a:rPr lang="en-US" sz="3400">
                <a:cs typeface="Calibri Light"/>
              </a:rPr>
              <a:t>What is ECAD or Electronic Design Automation?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A0CBFF4-EA32-4FE2-BA6B-8F3A6E6ED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253806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85062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3BFE5-EABF-D4CD-1FDE-A7A5D818D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dirty="0">
                <a:cs typeface="Calibri"/>
              </a:rPr>
              <a:t>ECAD </a:t>
            </a:r>
            <a:r>
              <a:rPr lang="en-US" sz="2000" dirty="0">
                <a:cs typeface="Calibri"/>
              </a:rPr>
              <a:t>is the process of digitally capturing an electronic design. Typically, a designer or engineer will do this to enable better sharing methods or to lay out custom </a:t>
            </a:r>
            <a:r>
              <a:rPr lang="en-US" sz="2000" b="1" dirty="0">
                <a:cs typeface="Calibri"/>
              </a:rPr>
              <a:t>PCB </a:t>
            </a:r>
            <a:r>
              <a:rPr lang="en-US" sz="2000" dirty="0">
                <a:cs typeface="Calibri"/>
              </a:rPr>
              <a:t>artwork for their project.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65332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A02C16-5E5C-837F-72FB-39108D0CC6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176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049AB1-EFF2-8927-CD2A-11F38CC4E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Progress so far…</a:t>
            </a:r>
          </a:p>
        </p:txBody>
      </p:sp>
    </p:spTree>
    <p:extLst>
      <p:ext uri="{BB962C8B-B14F-4D97-AF65-F5344CB8AC3E}">
        <p14:creationId xmlns:p14="http://schemas.microsoft.com/office/powerpoint/2010/main" val="358072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857354D-E939-407D-8409-C8193A52D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142A30A-FC6A-4BFB-AE12-701AE59A3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23012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AF7501-F67F-9948-BA38-EDCB2C575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441" y="707065"/>
            <a:ext cx="3024131" cy="54438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>
                <a:solidFill>
                  <a:srgbClr val="595959"/>
                </a:solidFill>
              </a:rPr>
              <a:t>Annotate Power and 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7D279-6B68-C88C-1E22-D7C8CCB745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4107" y="707065"/>
            <a:ext cx="3832529" cy="54438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Click the symbol on the Heads-Up Tool Bar that looks like a ground symbol.</a:t>
            </a:r>
          </a:p>
          <a:p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If you right click it, you will get more options (notice the little triangle in the bottom right corner?)</a:t>
            </a:r>
          </a:p>
          <a:p>
            <a:endParaRPr 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Place a few grounds along the bottom of the schematic.</a:t>
            </a:r>
          </a:p>
          <a:p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Place a Power symbol at the top left.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8C2CE7-5F73-02BC-24B3-EFE674C87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771" y="476250"/>
            <a:ext cx="7027469" cy="6851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94C1AD1-61E7-2931-E700-7040749AB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9804" y="1843331"/>
            <a:ext cx="1508267" cy="14125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6D2271-CBA2-E4C5-DB1A-9CB0BE1098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041" t="19172" r="24630" b="18132"/>
          <a:stretch/>
        </p:blipFill>
        <p:spPr>
          <a:xfrm>
            <a:off x="10175881" y="4058274"/>
            <a:ext cx="1036112" cy="142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718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E8FE4-2304-0F69-D4B3-E5F0A3F8D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en-US" sz="3600">
                <a:solidFill>
                  <a:srgbClr val="FFFFFF"/>
                </a:solidFill>
              </a:rPr>
              <a:t>Organize the circuit…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0B3D1-1108-513E-81AA-6B820E3DF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902025"/>
            <a:ext cx="6780700" cy="505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6636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F572BF-D924-18CD-87F4-7F9E6BBF5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Build the network of connections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Making Connections">
            <a:hlinkClick r:id="" action="ppaction://media"/>
            <a:extLst>
              <a:ext uri="{FF2B5EF4-FFF2-40B4-BE49-F238E27FC236}">
                <a16:creationId xmlns:a16="http://schemas.microsoft.com/office/drawing/2014/main" id="{2D39A4A9-8011-7FEE-840A-8AA76F05D1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61993" y="717500"/>
            <a:ext cx="7214616" cy="54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6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3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E6B3632-31A7-4B9A-9B3B-DAADD1D37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E64E07-2354-BECD-66CC-B23D3577F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725" y="640081"/>
            <a:ext cx="3206143" cy="548900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200" kern="1200">
                <a:latin typeface="+mj-lt"/>
                <a:ea typeface="+mj-ea"/>
                <a:cs typeface="+mj-cs"/>
              </a:rPr>
              <a:t>Wired </a:t>
            </a:r>
            <a:r>
              <a:rPr lang="en-US" sz="5200"/>
              <a:t>up!</a:t>
            </a:r>
            <a:endParaRPr lang="en-US" sz="5200" kern="1200"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B21A57-A537-6C4F-D594-228BDA359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847" y="728906"/>
            <a:ext cx="7059064" cy="540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7437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FEFC26-9FCE-0596-2115-9BD5953E2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Annotate the schematic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11E343-F9D4-508B-0F10-BA658CD08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271" y="1941737"/>
            <a:ext cx="6396808" cy="46264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C82174-D1DB-5180-1238-47753243F227}"/>
              </a:ext>
            </a:extLst>
          </p:cNvPr>
          <p:cNvSpPr txBox="1"/>
          <p:nvPr/>
        </p:nvSpPr>
        <p:spPr>
          <a:xfrm>
            <a:off x="7333350" y="2499610"/>
            <a:ext cx="4390379" cy="172354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722376">
              <a:spcAft>
                <a:spcPts val="600"/>
              </a:spcAft>
            </a:pPr>
            <a:r>
              <a:rPr lang="en-US" sz="3200">
                <a:solidFill>
                  <a:schemeClr val="tx2"/>
                </a:solidFill>
              </a:rPr>
              <a:t>	</a:t>
            </a:r>
            <a:r>
              <a:rPr lang="en-US" sz="32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TOOLS &gt;</a:t>
            </a:r>
            <a:endParaRPr lang="en-US">
              <a:ea typeface="+mn-ea"/>
              <a:cs typeface="+mn-cs"/>
            </a:endParaRPr>
          </a:p>
          <a:p>
            <a:pPr defTabSz="722376">
              <a:spcAft>
                <a:spcPts val="600"/>
              </a:spcAft>
            </a:pPr>
            <a:r>
              <a:rPr lang="en-US" sz="3200" dirty="0">
                <a:solidFill>
                  <a:schemeClr val="tx2"/>
                </a:solidFill>
              </a:rPr>
              <a:t>	</a:t>
            </a:r>
            <a:r>
              <a:rPr lang="en-US" sz="3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ANNOTATION &gt;</a:t>
            </a:r>
            <a:endParaRPr lang="en-US" sz="3200" kern="1200" dirty="0">
              <a:solidFill>
                <a:schemeClr val="tx2"/>
              </a:solidFill>
              <a:latin typeface="+mn-lt"/>
              <a:cs typeface="Calibri"/>
            </a:endParaRPr>
          </a:p>
          <a:p>
            <a:pPr defTabSz="722376">
              <a:spcAft>
                <a:spcPts val="600"/>
              </a:spcAft>
            </a:pPr>
            <a:r>
              <a:rPr lang="en-US" sz="3200" dirty="0">
                <a:solidFill>
                  <a:schemeClr val="tx2"/>
                </a:solidFill>
              </a:rPr>
              <a:t> </a:t>
            </a:r>
            <a:r>
              <a:rPr lang="en-US" sz="3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ANNOTATE SCHEMATICS</a:t>
            </a:r>
            <a:endParaRPr lang="en-US" sz="3200" dirty="0">
              <a:solidFill>
                <a:schemeClr val="tx2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354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E6CBEF-4D40-D2EC-4EC5-AE1B48D0F4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0"/>
          <a:stretch/>
        </p:blipFill>
        <p:spPr>
          <a:xfrm>
            <a:off x="561995" y="2039149"/>
            <a:ext cx="6976514" cy="39242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D80F9D1-1919-19FC-49A9-5A8B923E1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Automatically Annotate Schematics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548B7C1-F79E-AFA7-F346-E85A363CF4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20024" y="1825625"/>
            <a:ext cx="3533775" cy="4351338"/>
          </a:xfrm>
        </p:spPr>
        <p:txBody>
          <a:bodyPr/>
          <a:lstStyle/>
          <a:p>
            <a:r>
              <a:rPr lang="en-US"/>
              <a:t>UPDATE CHANGE LIST</a:t>
            </a:r>
          </a:p>
          <a:p>
            <a:pPr lvl="1"/>
            <a:r>
              <a:rPr lang="en-US"/>
              <a:t>OKAY!</a:t>
            </a:r>
          </a:p>
          <a:p>
            <a:r>
              <a:rPr lang="en-US"/>
              <a:t>Engineering Change Order (ECO)</a:t>
            </a:r>
          </a:p>
          <a:p>
            <a:pPr lvl="1"/>
            <a:r>
              <a:rPr lang="en-US"/>
              <a:t>Validate</a:t>
            </a:r>
          </a:p>
          <a:p>
            <a:pPr lvl="1"/>
            <a:r>
              <a:rPr lang="en-US"/>
              <a:t>Execute</a:t>
            </a:r>
          </a:p>
          <a:p>
            <a:pPr lvl="1"/>
            <a:r>
              <a:rPr lang="en-US"/>
              <a:t>Close</a:t>
            </a:r>
          </a:p>
          <a:p>
            <a:r>
              <a:rPr lang="en-US"/>
              <a:t>Close</a:t>
            </a:r>
          </a:p>
        </p:txBody>
      </p:sp>
    </p:spTree>
    <p:extLst>
      <p:ext uri="{BB962C8B-B14F-4D97-AF65-F5344CB8AC3E}">
        <p14:creationId xmlns:p14="http://schemas.microsoft.com/office/powerpoint/2010/main" val="3176021085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D80F9D1-1919-19FC-49A9-5A8B923E1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Automatically Annotate Schematics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548B7C1-F79E-AFA7-F346-E85A363CF4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20024" y="1825625"/>
            <a:ext cx="3533775" cy="4351338"/>
          </a:xfrm>
        </p:spPr>
        <p:txBody>
          <a:bodyPr/>
          <a:lstStyle/>
          <a:p>
            <a:r>
              <a:rPr lang="en-US"/>
              <a:t>UPDATE CHANGE LIST</a:t>
            </a:r>
          </a:p>
          <a:p>
            <a:pPr lvl="1"/>
            <a:r>
              <a:rPr lang="en-US"/>
              <a:t>OKAY!</a:t>
            </a:r>
          </a:p>
          <a:p>
            <a:r>
              <a:rPr lang="en-US"/>
              <a:t>Engineering Change Order (ECO)</a:t>
            </a:r>
          </a:p>
          <a:p>
            <a:pPr lvl="1"/>
            <a:r>
              <a:rPr lang="en-US"/>
              <a:t>Validate</a:t>
            </a:r>
          </a:p>
          <a:p>
            <a:pPr lvl="1"/>
            <a:r>
              <a:rPr lang="en-US"/>
              <a:t>Execute</a:t>
            </a:r>
          </a:p>
          <a:p>
            <a:pPr lvl="1"/>
            <a:r>
              <a:rPr lang="en-US"/>
              <a:t>Close</a:t>
            </a:r>
          </a:p>
          <a:p>
            <a:r>
              <a:rPr lang="en-US"/>
              <a:t>Close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B54D945-58E3-81A8-8CFE-098917DEA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442244"/>
            <a:ext cx="7457184" cy="473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70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d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7FB01E-06C8-5BDF-5C37-FA78CB560E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97" b="1649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3C1D141-8ED0-868F-8721-52E67B355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Final Schematic! (Save your work here)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5346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9065-47F2-DFA2-C8A5-2C6FB0C7D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PCB Layout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2B86EA-CC81-FE1D-AF8A-076FB20C5A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The process of taking your schematic content and generating the artwork used to manufacture printed circuit boards.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5962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n electronic circuit board in blue colour">
            <a:extLst>
              <a:ext uri="{FF2B5EF4-FFF2-40B4-BE49-F238E27FC236}">
                <a16:creationId xmlns:a16="http://schemas.microsoft.com/office/drawing/2014/main" id="{B642FA73-2C23-7D79-C52E-2B79FC7F67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47" t="6465" r="16636" b="2"/>
          <a:stretch/>
        </p:blipFill>
        <p:spPr>
          <a:xfrm rot="10800000"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4959E3-4B12-1503-70BE-07215A17E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Project Prep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14D2C-6CB1-6D14-1861-3BF313E39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Getting familiar with the Altium Designer Software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87018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11AB0-B5A4-20A2-C1C4-7A32E792F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 a new pcb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1D5F21-B117-10E6-5EAB-3B1FF8141A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247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Right Click Project</a:t>
            </a:r>
          </a:p>
          <a:p>
            <a:pPr lvl="1"/>
            <a:r>
              <a:rPr lang="en-US" dirty="0"/>
              <a:t>Add New to Project</a:t>
            </a:r>
            <a:endParaRPr lang="en-US" dirty="0">
              <a:ea typeface="Calibri"/>
              <a:cs typeface="Calibri"/>
            </a:endParaRPr>
          </a:p>
          <a:p>
            <a:pPr lvl="2"/>
            <a:r>
              <a:rPr lang="en-US" dirty="0"/>
              <a:t>PCB</a:t>
            </a:r>
            <a:endParaRPr lang="en-US" dirty="0">
              <a:ea typeface="Calibri"/>
              <a:cs typeface="Calibri"/>
            </a:endParaRPr>
          </a:p>
          <a:p>
            <a:pPr lvl="2"/>
            <a:endParaRPr lang="en-US"/>
          </a:p>
          <a:p>
            <a:pPr marL="914400" lvl="2" indent="0">
              <a:buNone/>
            </a:pPr>
            <a:endParaRPr lang="en-US"/>
          </a:p>
          <a:p>
            <a:pPr marL="914400" lvl="2" indent="0">
              <a:buNone/>
            </a:pPr>
            <a:endParaRPr lang="en-US"/>
          </a:p>
          <a:p>
            <a:pPr marL="914400" lvl="2" indent="0">
              <a:buNone/>
            </a:pPr>
            <a:endParaRPr lang="en-US" dirty="0">
              <a:highlight>
                <a:srgbClr val="FFFF00"/>
              </a:highlight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sz="5800" b="1" dirty="0">
              <a:solidFill>
                <a:schemeClr val="tx2"/>
              </a:solidFill>
              <a:highlight>
                <a:srgbClr val="FFFF00"/>
              </a:highlight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BD08F9-A2B2-9D4E-B48C-2C6E55234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3602" y="485364"/>
            <a:ext cx="6058746" cy="588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84942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5D911D-3978-FA8C-D3BB-3F6245555EA8}"/>
              </a:ext>
            </a:extLst>
          </p:cNvPr>
          <p:cNvSpPr txBox="1"/>
          <p:nvPr/>
        </p:nvSpPr>
        <p:spPr>
          <a:xfrm>
            <a:off x="667842" y="1330613"/>
            <a:ext cx="6546007" cy="11560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658368">
              <a:spcAft>
                <a:spcPts val="600"/>
              </a:spcAft>
            </a:pPr>
            <a:r>
              <a:rPr lang="en-US" sz="6912" kern="120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SAVE​</a:t>
            </a:r>
            <a:endParaRPr lang="en-US" sz="9600">
              <a:latin typeface="Calibri"/>
              <a:ea typeface="Calibri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143A92-B1F2-C173-D22B-9FFC2FB28A24}"/>
              </a:ext>
            </a:extLst>
          </p:cNvPr>
          <p:cNvSpPr txBox="1"/>
          <p:nvPr/>
        </p:nvSpPr>
        <p:spPr>
          <a:xfrm>
            <a:off x="1294541" y="2149440"/>
            <a:ext cx="6546007" cy="11560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658368">
              <a:spcAft>
                <a:spcPts val="600"/>
              </a:spcAft>
            </a:pPr>
            <a:r>
              <a:rPr lang="en-US" sz="6912" kern="120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SAVE​ NOW</a:t>
            </a:r>
            <a:endParaRPr lang="en-US" sz="9600">
              <a:latin typeface="Calibri"/>
              <a:ea typeface="Calibri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1A77FB-53C1-CC1C-B9AC-0155EB9CA349}"/>
              </a:ext>
            </a:extLst>
          </p:cNvPr>
          <p:cNvSpPr txBox="1"/>
          <p:nvPr/>
        </p:nvSpPr>
        <p:spPr>
          <a:xfrm>
            <a:off x="3501013" y="3131069"/>
            <a:ext cx="6546007" cy="11560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658368">
              <a:spcAft>
                <a:spcPts val="600"/>
              </a:spcAft>
            </a:pPr>
            <a:r>
              <a:rPr lang="en-US" sz="6912" kern="120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REALLY, SAVE​</a:t>
            </a:r>
            <a:endParaRPr lang="en-US" sz="9600">
              <a:latin typeface="Calibri"/>
              <a:ea typeface="Calibri"/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E064A3-B74A-4438-4EF0-83A74DF38912}"/>
              </a:ext>
            </a:extLst>
          </p:cNvPr>
          <p:cNvSpPr txBox="1"/>
          <p:nvPr/>
        </p:nvSpPr>
        <p:spPr>
          <a:xfrm>
            <a:off x="5002526" y="4109430"/>
            <a:ext cx="6546007" cy="11560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658368">
              <a:spcAft>
                <a:spcPts val="600"/>
              </a:spcAft>
            </a:pPr>
            <a:r>
              <a:rPr lang="en-US" sz="6912" kern="120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SAVE​, PLEASE</a:t>
            </a:r>
            <a:endParaRPr lang="en-US" sz="9600">
              <a:latin typeface="Calibri"/>
              <a:ea typeface="Calibri"/>
              <a:cs typeface="Calibri"/>
            </a:endParaRPr>
          </a:p>
        </p:txBody>
      </p:sp>
      <p:pic>
        <p:nvPicPr>
          <p:cNvPr id="14" name="Picture 13" descr="A green rectangle with white text&#10;&#10;Description automatically generated">
            <a:extLst>
              <a:ext uri="{FF2B5EF4-FFF2-40B4-BE49-F238E27FC236}">
                <a16:creationId xmlns:a16="http://schemas.microsoft.com/office/drawing/2014/main" id="{D19930FC-8413-8F17-F6A6-66AD96F42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2783" y="1182398"/>
            <a:ext cx="2864841" cy="2152114"/>
          </a:xfrm>
          <a:prstGeom prst="rect">
            <a:avLst/>
          </a:prstGeom>
        </p:spPr>
      </p:pic>
      <p:pic>
        <p:nvPicPr>
          <p:cNvPr id="15" name="Picture 14" descr="A cat looking up at something&#10;&#10;Description automatically generated">
            <a:extLst>
              <a:ext uri="{FF2B5EF4-FFF2-40B4-BE49-F238E27FC236}">
                <a16:creationId xmlns:a16="http://schemas.microsoft.com/office/drawing/2014/main" id="{C78F1E35-7088-F738-1224-EBA0129F4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3731566"/>
            <a:ext cx="1981181" cy="194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773435"/>
      </p:ext>
    </p:extLst>
  </p:cSld>
  <p:clrMapOvr>
    <a:masterClrMapping/>
  </p:clrMapOvr>
  <p:transition spd="slow">
    <p:comb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2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52C8C4-B850-C7AE-5BC3-7271B8C369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42"/>
          <a:stretch/>
        </p:blipFill>
        <p:spPr>
          <a:xfrm>
            <a:off x="811821" y="457200"/>
            <a:ext cx="10568358" cy="5943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045D31-5B79-AC8F-3744-B94B5493D6E1}"/>
              </a:ext>
            </a:extLst>
          </p:cNvPr>
          <p:cNvSpPr txBox="1"/>
          <p:nvPr/>
        </p:nvSpPr>
        <p:spPr>
          <a:xfrm>
            <a:off x="4028086" y="2483730"/>
            <a:ext cx="4702155" cy="911532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 defTabSz="676290">
              <a:spcAft>
                <a:spcPts val="516"/>
              </a:spcAft>
            </a:pPr>
            <a:r>
              <a:rPr lang="en-US" sz="133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is the </a:t>
            </a:r>
            <a:r>
              <a:rPr lang="en-US" sz="133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pcb</a:t>
            </a:r>
            <a:r>
              <a:rPr lang="en-US" sz="133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layout workspace, here is where </a:t>
            </a:r>
            <a:r>
              <a:rPr lang="en-US" sz="1331" dirty="0"/>
              <a:t>artwork generation</a:t>
            </a:r>
            <a:r>
              <a:rPr lang="en-US" sz="133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begins. The purpose of a </a:t>
            </a:r>
            <a:r>
              <a:rPr lang="en-US" sz="133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pcb</a:t>
            </a:r>
            <a:r>
              <a:rPr lang="en-US" sz="133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to execute the requirements of your schematic. This is your final product and often has constraints around size.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C6EA5B-1162-88E1-48A4-62E9C67AB61A}"/>
              </a:ext>
            </a:extLst>
          </p:cNvPr>
          <p:cNvSpPr txBox="1"/>
          <p:nvPr/>
        </p:nvSpPr>
        <p:spPr>
          <a:xfrm>
            <a:off x="7177064" y="750953"/>
            <a:ext cx="1724839" cy="297133"/>
          </a:xfrm>
          <a:prstGeom prst="rect">
            <a:avLst/>
          </a:prstGeom>
          <a:solidFill>
            <a:schemeClr val="bg1"/>
          </a:solidFill>
          <a:ln w="38100">
            <a:solidFill>
              <a:srgbClr val="2F5597"/>
            </a:solidFill>
          </a:ln>
        </p:spPr>
        <p:txBody>
          <a:bodyPr wrap="square" rtlCol="0">
            <a:spAutoFit/>
          </a:bodyPr>
          <a:lstStyle/>
          <a:p>
            <a:pPr algn="ctr" defTabSz="676290">
              <a:spcAft>
                <a:spcPts val="516"/>
              </a:spcAft>
            </a:pPr>
            <a:r>
              <a:rPr lang="en-US" sz="133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HEADS UP Toolbar</a:t>
            </a:r>
            <a:endParaRPr lang="en-US" dirty="0"/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B04D793E-219D-D2E3-781D-3A7791731323}"/>
              </a:ext>
            </a:extLst>
          </p:cNvPr>
          <p:cNvCxnSpPr>
            <a:cxnSpLocks/>
          </p:cNvCxnSpPr>
          <p:nvPr/>
        </p:nvCxnSpPr>
        <p:spPr>
          <a:xfrm rot="10800000">
            <a:off x="7792567" y="586342"/>
            <a:ext cx="1123650" cy="286281"/>
          </a:xfrm>
          <a:prstGeom prst="bentConnector3">
            <a:avLst>
              <a:gd name="adj1" fmla="val -20064"/>
            </a:avLst>
          </a:prstGeom>
          <a:ln>
            <a:solidFill>
              <a:schemeClr val="accent1">
                <a:lumMod val="75000"/>
              </a:scheme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116626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A75D3D-E9D2-EE06-8991-FC73F190D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180" y="2862471"/>
            <a:ext cx="3041803" cy="29078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Bring in content from the project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783DC0-093F-65B5-CE5F-94B87EB97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3792" y="284333"/>
            <a:ext cx="3764826" cy="28895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DEF1CC-32EC-827B-0CFA-B3E74A69C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430" y="3437481"/>
            <a:ext cx="7169178" cy="33157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289F81-BF67-4C64-2293-E197E34841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4054" y="716230"/>
            <a:ext cx="3732510" cy="17262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CB0F8B-9439-ADEA-A593-4927054F2906}"/>
              </a:ext>
            </a:extLst>
          </p:cNvPr>
          <p:cNvSpPr txBox="1"/>
          <p:nvPr/>
        </p:nvSpPr>
        <p:spPr>
          <a:xfrm>
            <a:off x="8328184" y="2539384"/>
            <a:ext cx="3524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Press VALIDATE, EXECUTE</a:t>
            </a:r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A6CF4D96-22F3-87AC-9421-3FF393A18348}"/>
              </a:ext>
            </a:extLst>
          </p:cNvPr>
          <p:cNvSpPr/>
          <p:nvPr/>
        </p:nvSpPr>
        <p:spPr>
          <a:xfrm>
            <a:off x="8328184" y="2539384"/>
            <a:ext cx="187166" cy="32308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3B5633B-D00F-3B8D-0249-AC352A55D96F}"/>
              </a:ext>
            </a:extLst>
          </p:cNvPr>
          <p:cNvSpPr txBox="1">
            <a:spLocks/>
          </p:cNvSpPr>
          <p:nvPr/>
        </p:nvSpPr>
        <p:spPr>
          <a:xfrm>
            <a:off x="500815" y="477859"/>
            <a:ext cx="3041803" cy="29078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FFFFFF"/>
                </a:solidFill>
                <a:cs typeface="Calibri Light"/>
              </a:rPr>
              <a:t>PCB1.PcbDoc</a:t>
            </a:r>
          </a:p>
          <a:p>
            <a:r>
              <a:rPr lang="en-US" sz="4000" dirty="0">
                <a:solidFill>
                  <a:srgbClr val="FFFFFF"/>
                </a:solidFill>
                <a:cs typeface="Calibri Light"/>
              </a:rPr>
              <a:t>-&gt; Right Click -&gt; Save</a:t>
            </a:r>
          </a:p>
        </p:txBody>
      </p:sp>
    </p:spTree>
    <p:extLst>
      <p:ext uri="{BB962C8B-B14F-4D97-AF65-F5344CB8AC3E}">
        <p14:creationId xmlns:p14="http://schemas.microsoft.com/office/powerpoint/2010/main" val="1817424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F3D610-D540-CA00-AD54-997DDD100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Zoom out to see your parts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40E6C8-EA2A-4AF4-A464-1C359429A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853" y="1966293"/>
            <a:ext cx="9626292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3520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F9FA0A-ADA5-5CAD-C54E-14230A18D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Rearrange to Reduce Criss Cross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F51B42-2C0A-BA07-254C-596512B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764506"/>
            <a:ext cx="7225748" cy="532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5425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2108D2-1ED3-81DD-1B58-5275078BD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Change the size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17A5F-3952-3CA9-D24F-E27BEA141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Navigate to board planning mode by </a:t>
            </a:r>
            <a:r>
              <a:rPr lang="en-US" sz="2200" b="1" u="sng" dirty="0">
                <a:highlight>
                  <a:srgbClr val="FFFF00"/>
                </a:highlight>
              </a:rPr>
              <a:t>pushing the number 1</a:t>
            </a:r>
            <a:r>
              <a:rPr lang="en-US" sz="2200" dirty="0"/>
              <a:t> on your keyboard.</a:t>
            </a:r>
            <a:endParaRPr lang="en-US" sz="2200" dirty="0">
              <a:cs typeface="Calibri"/>
            </a:endParaRPr>
          </a:p>
          <a:p>
            <a:r>
              <a:rPr lang="en-US" sz="2600" b="1" u="sng" dirty="0"/>
              <a:t>Use Design &gt; Edit Board Shape </a:t>
            </a:r>
            <a:r>
              <a:rPr lang="en-US" sz="2600" dirty="0"/>
              <a:t>to make your board 1.5” by 2”</a:t>
            </a:r>
            <a:endParaRPr lang="en-US" sz="2600" dirty="0">
              <a:cs typeface="Calibri"/>
            </a:endParaRPr>
          </a:p>
          <a:p>
            <a:endParaRPr lang="en-US" sz="22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994978-71E8-2E59-47A4-3522DBAE8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102" y="640080"/>
            <a:ext cx="6660108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05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BE44B-99CE-7FAD-D810-45AC30298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Add Ground Plane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80F52-29DC-83A4-D6D3-2BB1C6D32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Press the Number 2 to return to Layout Mode.</a:t>
            </a:r>
            <a:endParaRPr lang="en-US"/>
          </a:p>
          <a:p>
            <a:r>
              <a:rPr lang="en-US">
                <a:cs typeface="Calibri"/>
              </a:rPr>
              <a:t>Use Polygon Tool</a:t>
            </a:r>
            <a:endParaRPr lang="en-US"/>
          </a:p>
          <a:p>
            <a:r>
              <a:rPr lang="en-US" dirty="0">
                <a:cs typeface="Calibri"/>
              </a:rPr>
              <a:t>Draw Boundary</a:t>
            </a:r>
          </a:p>
          <a:p>
            <a:r>
              <a:rPr lang="en-US" dirty="0">
                <a:cs typeface="Calibri"/>
              </a:rPr>
              <a:t>Right Click to End</a:t>
            </a:r>
          </a:p>
          <a:p>
            <a:r>
              <a:rPr lang="en-US" dirty="0">
                <a:cs typeface="Calibri"/>
              </a:rPr>
              <a:t>Right Click to Pour</a:t>
            </a:r>
          </a:p>
          <a:p>
            <a:r>
              <a:rPr lang="en-US" dirty="0">
                <a:cs typeface="Calibri"/>
              </a:rPr>
              <a:t>Shelve</a:t>
            </a:r>
          </a:p>
          <a:p>
            <a:r>
              <a:rPr lang="en-US" dirty="0" err="1">
                <a:cs typeface="Calibri"/>
              </a:rPr>
              <a:t>Unshelve</a:t>
            </a:r>
            <a:r>
              <a:rPr lang="en-US" dirty="0">
                <a:cs typeface="Calibri"/>
              </a:rPr>
              <a:t> using Tools &gt; Polygon Actions &gt; </a:t>
            </a:r>
            <a:r>
              <a:rPr lang="en-US" dirty="0" err="1">
                <a:cs typeface="Calibri"/>
              </a:rPr>
              <a:t>Unshelve</a:t>
            </a:r>
            <a:r>
              <a:rPr lang="en-US" dirty="0">
                <a:cs typeface="Calibri"/>
              </a:rPr>
              <a:t> All.</a:t>
            </a:r>
          </a:p>
        </p:txBody>
      </p:sp>
    </p:spTree>
    <p:extLst>
      <p:ext uri="{BB962C8B-B14F-4D97-AF65-F5344CB8AC3E}">
        <p14:creationId xmlns:p14="http://schemas.microsoft.com/office/powerpoint/2010/main" val="22061445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86A1FB-BD35-4FEB-91EB-B2F5055B2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59686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32863260-465E-4A9B-98CA-77693B32C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67012"/>
            <a:ext cx="4838700" cy="1323975"/>
          </a:xfrm>
          <a:custGeom>
            <a:avLst/>
            <a:gdLst>
              <a:gd name="connsiteX0" fmla="*/ 0 w 4838700"/>
              <a:gd name="connsiteY0" fmla="*/ 0 h 1323975"/>
              <a:gd name="connsiteX1" fmla="*/ 4838700 w 4838700"/>
              <a:gd name="connsiteY1" fmla="*/ 0 h 1323975"/>
              <a:gd name="connsiteX2" fmla="*/ 4838700 w 4838700"/>
              <a:gd name="connsiteY2" fmla="*/ 78123 h 1323975"/>
              <a:gd name="connsiteX3" fmla="*/ 4822272 w 4838700"/>
              <a:gd name="connsiteY3" fmla="*/ 81440 h 1323975"/>
              <a:gd name="connsiteX4" fmla="*/ 4781550 w 4838700"/>
              <a:gd name="connsiteY4" fmla="*/ 142875 h 1323975"/>
              <a:gd name="connsiteX5" fmla="*/ 4822272 w 4838700"/>
              <a:gd name="connsiteY5" fmla="*/ 204311 h 1323975"/>
              <a:gd name="connsiteX6" fmla="*/ 4838700 w 4838700"/>
              <a:gd name="connsiteY6" fmla="*/ 207627 h 1323975"/>
              <a:gd name="connsiteX7" fmla="*/ 4838700 w 4838700"/>
              <a:gd name="connsiteY7" fmla="*/ 287197 h 1323975"/>
              <a:gd name="connsiteX8" fmla="*/ 4822272 w 4838700"/>
              <a:gd name="connsiteY8" fmla="*/ 290514 h 1323975"/>
              <a:gd name="connsiteX9" fmla="*/ 4781550 w 4838700"/>
              <a:gd name="connsiteY9" fmla="*/ 351949 h 1323975"/>
              <a:gd name="connsiteX10" fmla="*/ 4822272 w 4838700"/>
              <a:gd name="connsiteY10" fmla="*/ 413385 h 1323975"/>
              <a:gd name="connsiteX11" fmla="*/ 4838700 w 4838700"/>
              <a:gd name="connsiteY11" fmla="*/ 416701 h 1323975"/>
              <a:gd name="connsiteX12" fmla="*/ 4838700 w 4838700"/>
              <a:gd name="connsiteY12" fmla="*/ 496271 h 1323975"/>
              <a:gd name="connsiteX13" fmla="*/ 4822272 w 4838700"/>
              <a:gd name="connsiteY13" fmla="*/ 499588 h 1323975"/>
              <a:gd name="connsiteX14" fmla="*/ 4781550 w 4838700"/>
              <a:gd name="connsiteY14" fmla="*/ 561023 h 1323975"/>
              <a:gd name="connsiteX15" fmla="*/ 4822272 w 4838700"/>
              <a:gd name="connsiteY15" fmla="*/ 622459 h 1323975"/>
              <a:gd name="connsiteX16" fmla="*/ 4838700 w 4838700"/>
              <a:gd name="connsiteY16" fmla="*/ 625775 h 1323975"/>
              <a:gd name="connsiteX17" fmla="*/ 4838700 w 4838700"/>
              <a:gd name="connsiteY17" fmla="*/ 705345 h 1323975"/>
              <a:gd name="connsiteX18" fmla="*/ 4822272 w 4838700"/>
              <a:gd name="connsiteY18" fmla="*/ 708662 h 1323975"/>
              <a:gd name="connsiteX19" fmla="*/ 4781550 w 4838700"/>
              <a:gd name="connsiteY19" fmla="*/ 770097 h 1323975"/>
              <a:gd name="connsiteX20" fmla="*/ 4822272 w 4838700"/>
              <a:gd name="connsiteY20" fmla="*/ 831533 h 1323975"/>
              <a:gd name="connsiteX21" fmla="*/ 4838700 w 4838700"/>
              <a:gd name="connsiteY21" fmla="*/ 834849 h 1323975"/>
              <a:gd name="connsiteX22" fmla="*/ 4838700 w 4838700"/>
              <a:gd name="connsiteY22" fmla="*/ 914419 h 1323975"/>
              <a:gd name="connsiteX23" fmla="*/ 4822272 w 4838700"/>
              <a:gd name="connsiteY23" fmla="*/ 917736 h 1323975"/>
              <a:gd name="connsiteX24" fmla="*/ 4781550 w 4838700"/>
              <a:gd name="connsiteY24" fmla="*/ 979171 h 1323975"/>
              <a:gd name="connsiteX25" fmla="*/ 4822272 w 4838700"/>
              <a:gd name="connsiteY25" fmla="*/ 1040607 h 1323975"/>
              <a:gd name="connsiteX26" fmla="*/ 4838700 w 4838700"/>
              <a:gd name="connsiteY26" fmla="*/ 1043923 h 1323975"/>
              <a:gd name="connsiteX27" fmla="*/ 4838700 w 4838700"/>
              <a:gd name="connsiteY27" fmla="*/ 1123491 h 1323975"/>
              <a:gd name="connsiteX28" fmla="*/ 4822272 w 4838700"/>
              <a:gd name="connsiteY28" fmla="*/ 1126808 h 1323975"/>
              <a:gd name="connsiteX29" fmla="*/ 4781550 w 4838700"/>
              <a:gd name="connsiteY29" fmla="*/ 1188243 h 1323975"/>
              <a:gd name="connsiteX30" fmla="*/ 4822272 w 4838700"/>
              <a:gd name="connsiteY30" fmla="*/ 1249679 h 1323975"/>
              <a:gd name="connsiteX31" fmla="*/ 4838700 w 4838700"/>
              <a:gd name="connsiteY31" fmla="*/ 1252995 h 1323975"/>
              <a:gd name="connsiteX32" fmla="*/ 4838700 w 4838700"/>
              <a:gd name="connsiteY32" fmla="*/ 1323975 h 1323975"/>
              <a:gd name="connsiteX33" fmla="*/ 0 w 4838700"/>
              <a:gd name="connsiteY33" fmla="*/ 1323975 h 1323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4838700" h="1323975">
                <a:moveTo>
                  <a:pt x="0" y="0"/>
                </a:moveTo>
                <a:lnTo>
                  <a:pt x="4838700" y="0"/>
                </a:lnTo>
                <a:lnTo>
                  <a:pt x="4838700" y="78123"/>
                </a:lnTo>
                <a:lnTo>
                  <a:pt x="4822272" y="81440"/>
                </a:lnTo>
                <a:cubicBezTo>
                  <a:pt x="4798341" y="91561"/>
                  <a:pt x="4781550" y="115257"/>
                  <a:pt x="4781550" y="142875"/>
                </a:cubicBezTo>
                <a:cubicBezTo>
                  <a:pt x="4781550" y="170493"/>
                  <a:pt x="4798341" y="194189"/>
                  <a:pt x="4822272" y="204311"/>
                </a:cubicBezTo>
                <a:lnTo>
                  <a:pt x="4838700" y="207627"/>
                </a:lnTo>
                <a:lnTo>
                  <a:pt x="4838700" y="287197"/>
                </a:lnTo>
                <a:lnTo>
                  <a:pt x="4822272" y="290514"/>
                </a:lnTo>
                <a:cubicBezTo>
                  <a:pt x="4798341" y="300635"/>
                  <a:pt x="4781550" y="324331"/>
                  <a:pt x="4781550" y="351949"/>
                </a:cubicBezTo>
                <a:cubicBezTo>
                  <a:pt x="4781550" y="379567"/>
                  <a:pt x="4798341" y="403263"/>
                  <a:pt x="4822272" y="413385"/>
                </a:cubicBezTo>
                <a:lnTo>
                  <a:pt x="4838700" y="416701"/>
                </a:lnTo>
                <a:lnTo>
                  <a:pt x="4838700" y="496271"/>
                </a:lnTo>
                <a:lnTo>
                  <a:pt x="4822272" y="499588"/>
                </a:lnTo>
                <a:cubicBezTo>
                  <a:pt x="4798341" y="509709"/>
                  <a:pt x="4781550" y="533405"/>
                  <a:pt x="4781550" y="561023"/>
                </a:cubicBezTo>
                <a:cubicBezTo>
                  <a:pt x="4781550" y="588641"/>
                  <a:pt x="4798341" y="612337"/>
                  <a:pt x="4822272" y="622459"/>
                </a:cubicBezTo>
                <a:lnTo>
                  <a:pt x="4838700" y="625775"/>
                </a:lnTo>
                <a:lnTo>
                  <a:pt x="4838700" y="705345"/>
                </a:lnTo>
                <a:lnTo>
                  <a:pt x="4822272" y="708662"/>
                </a:lnTo>
                <a:cubicBezTo>
                  <a:pt x="4798341" y="718783"/>
                  <a:pt x="4781550" y="742479"/>
                  <a:pt x="4781550" y="770097"/>
                </a:cubicBezTo>
                <a:cubicBezTo>
                  <a:pt x="4781550" y="797715"/>
                  <a:pt x="4798341" y="821411"/>
                  <a:pt x="4822272" y="831533"/>
                </a:cubicBezTo>
                <a:lnTo>
                  <a:pt x="4838700" y="834849"/>
                </a:lnTo>
                <a:lnTo>
                  <a:pt x="4838700" y="914419"/>
                </a:lnTo>
                <a:lnTo>
                  <a:pt x="4822272" y="917736"/>
                </a:lnTo>
                <a:cubicBezTo>
                  <a:pt x="4798341" y="927857"/>
                  <a:pt x="4781550" y="951553"/>
                  <a:pt x="4781550" y="979171"/>
                </a:cubicBezTo>
                <a:cubicBezTo>
                  <a:pt x="4781550" y="1006789"/>
                  <a:pt x="4798341" y="1030485"/>
                  <a:pt x="4822272" y="1040607"/>
                </a:cubicBezTo>
                <a:lnTo>
                  <a:pt x="4838700" y="1043923"/>
                </a:lnTo>
                <a:lnTo>
                  <a:pt x="4838700" y="1123491"/>
                </a:lnTo>
                <a:lnTo>
                  <a:pt x="4822272" y="1126808"/>
                </a:lnTo>
                <a:cubicBezTo>
                  <a:pt x="4798341" y="1136929"/>
                  <a:pt x="4781550" y="1160625"/>
                  <a:pt x="4781550" y="1188243"/>
                </a:cubicBezTo>
                <a:cubicBezTo>
                  <a:pt x="4781550" y="1215861"/>
                  <a:pt x="4798341" y="1239557"/>
                  <a:pt x="4822272" y="1249679"/>
                </a:cubicBezTo>
                <a:lnTo>
                  <a:pt x="4838700" y="1252995"/>
                </a:lnTo>
                <a:lnTo>
                  <a:pt x="4838700" y="1323975"/>
                </a:lnTo>
                <a:lnTo>
                  <a:pt x="0" y="1323975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C53DECA-A5E8-4D5D-B13F-D6AD33380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-1" y="2868613"/>
            <a:ext cx="4791456" cy="3175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0B7D759-A40B-4440-8F92-5C4DE4225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-1" y="3960813"/>
            <a:ext cx="4791456" cy="3175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3AB448C2-B7DC-41D2-F6E5-71EFF525E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225" y="690563"/>
            <a:ext cx="6445250" cy="490696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4CDD82-2AAC-40F1-28EA-590A037D1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02225" y="5664200"/>
            <a:ext cx="6445250" cy="5032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F02C8F-9DCD-C21B-4A54-DFBE01E1A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8" y="2868613"/>
            <a:ext cx="3553604" cy="1092200"/>
          </a:xfrm>
          <a:prstGeom prst="rect">
            <a:avLst/>
          </a:prstGeom>
          <a:noFill/>
          <a:ln w="174625" cap="sq" cmpd="thinThick">
            <a:noFill/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Route the physical tracks</a:t>
            </a:r>
          </a:p>
        </p:txBody>
      </p:sp>
    </p:spTree>
    <p:extLst>
      <p:ext uri="{BB962C8B-B14F-4D97-AF65-F5344CB8AC3E}">
        <p14:creationId xmlns:p14="http://schemas.microsoft.com/office/powerpoint/2010/main" val="40218550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71CA-8A22-0B06-EA71-F309BD44F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Define the board edge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20D0E7-F07B-4CB0-0026-38E09A632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9957" y="1518971"/>
            <a:ext cx="8135485" cy="382005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1E757F-481D-3D78-B0C0-E409BD9E3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995573"/>
            <a:ext cx="4963218" cy="2353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74241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5915F-FC20-D4E6-4984-A4EE83D46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 dirty="0">
                <a:cs typeface="Calibri Light"/>
              </a:rPr>
              <a:t>Open Altium Designer</a:t>
            </a:r>
            <a:endParaRPr lang="en-US" sz="3600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9DBE30A9-CFB8-50C2-9D82-A5D1D53FC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28" r="-77" b="41507"/>
          <a:stretch/>
        </p:blipFill>
        <p:spPr>
          <a:xfrm>
            <a:off x="-9404" y="0"/>
            <a:ext cx="12201404" cy="432399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35FAD-68B8-28DF-C15F-874880DFB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>
                <a:cs typeface="Calibri"/>
              </a:rPr>
              <a:t>Altium is a very powerful software, it may take more than a few seconds to load.</a:t>
            </a:r>
          </a:p>
        </p:txBody>
      </p:sp>
    </p:spTree>
    <p:extLst>
      <p:ext uri="{BB962C8B-B14F-4D97-AF65-F5344CB8AC3E}">
        <p14:creationId xmlns:p14="http://schemas.microsoft.com/office/powerpoint/2010/main" val="6472069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6DDBD3-A6BF-4B3B-3D45-18E7BDE8F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38" y="909638"/>
            <a:ext cx="5637213" cy="39195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A2CE5B-E5C5-2037-215E-B42F8DE02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763" y="909638"/>
            <a:ext cx="5194300" cy="39195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0DAD8F-92D3-5074-3C4B-DD2D9B27C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final board</a:t>
            </a:r>
          </a:p>
        </p:txBody>
      </p:sp>
    </p:spTree>
    <p:extLst>
      <p:ext uri="{BB962C8B-B14F-4D97-AF65-F5344CB8AC3E}">
        <p14:creationId xmlns:p14="http://schemas.microsoft.com/office/powerpoint/2010/main" val="16853737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85708-C685-7267-1B20-430E5042E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File Generation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0187D0-2221-67BE-28DC-AE9E074D20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Taking your design to industry for manufacturing.</a:t>
            </a:r>
          </a:p>
        </p:txBody>
      </p:sp>
    </p:spTree>
    <p:extLst>
      <p:ext uri="{BB962C8B-B14F-4D97-AF65-F5344CB8AC3E}">
        <p14:creationId xmlns:p14="http://schemas.microsoft.com/office/powerpoint/2010/main" val="1080035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B970EB-9B11-BF91-AB04-8F2D5044E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1" y="106070"/>
            <a:ext cx="3422616" cy="66458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C55D64-4430-2EA6-F74D-50CEA9D205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766951" y="781049"/>
            <a:ext cx="7061201" cy="52959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8943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B970EB-9B11-BF91-AB04-8F2D5044E56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90551" y="106070"/>
            <a:ext cx="3422616" cy="66458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C55D64-4430-2EA6-F74D-50CEA9D20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6951" y="781049"/>
            <a:ext cx="7061201" cy="52959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C1109-6641-C83A-D22F-5323647ECB17}"/>
              </a:ext>
            </a:extLst>
          </p:cNvPr>
          <p:cNvSpPr/>
          <p:nvPr/>
        </p:nvSpPr>
        <p:spPr>
          <a:xfrm>
            <a:off x="6600825" y="5000625"/>
            <a:ext cx="1323975" cy="1171575"/>
          </a:xfrm>
          <a:prstGeom prst="rect">
            <a:avLst/>
          </a:prstGeom>
          <a:noFill/>
          <a:ln w="63500">
            <a:solidFill>
              <a:srgbClr val="FFFF00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885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CD7A08F-C2FC-0C2A-EDD0-B993F9AFC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CAM job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3D30B-6887-D906-F0AD-2F4FB0805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674184"/>
            <a:ext cx="7225748" cy="550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7183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21C4EA8-6B83-4338-913D-D75D3C4F3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8FB8AF-AE77-14B3-BE31-2DFD073A4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497" y="679731"/>
            <a:ext cx="3124151" cy="373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/>
              <a:t>Export CAM job to Gerber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1084" y="679731"/>
            <a:ext cx="7682293" cy="56628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B2FE7C-5506-5F35-76A0-8CE386942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4310" y="972235"/>
            <a:ext cx="2624822" cy="50477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523BE2-9368-1DE5-144F-14B6367CA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357" y="1701259"/>
            <a:ext cx="3383280" cy="358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7446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2D44074-0B69-4F0C-A7B3-5645CE40D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0"/>
            <a:ext cx="4657344" cy="6858000"/>
          </a:xfrm>
          <a:prstGeom prst="rect">
            <a:avLst/>
          </a:prstGeom>
          <a:solidFill>
            <a:srgbClr val="947E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8B6288-F0E2-000E-DC5B-23279784D8D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743780" y="640820"/>
            <a:ext cx="3535363" cy="55737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8A7290-EF4E-7DC9-7090-63F39D760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8" y="640820"/>
            <a:ext cx="2844800" cy="55737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08F11C-EADD-83FF-A3B9-3BC9908BC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399" y="640081"/>
            <a:ext cx="3395133" cy="557445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Fabricate Drill Files</a:t>
            </a:r>
          </a:p>
        </p:txBody>
      </p:sp>
    </p:spTree>
    <p:extLst>
      <p:ext uri="{BB962C8B-B14F-4D97-AF65-F5344CB8AC3E}">
        <p14:creationId xmlns:p14="http://schemas.microsoft.com/office/powerpoint/2010/main" val="3214301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2D44074-0B69-4F0C-A7B3-5645CE40D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0"/>
            <a:ext cx="4657344" cy="6858000"/>
          </a:xfrm>
          <a:prstGeom prst="rect">
            <a:avLst/>
          </a:prstGeom>
          <a:solidFill>
            <a:srgbClr val="947E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8B6288-F0E2-000E-DC5B-23279784D8D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3780" y="640820"/>
            <a:ext cx="3535363" cy="55737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8A7290-EF4E-7DC9-7090-63F39D760E9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43468" y="640820"/>
            <a:ext cx="2844800" cy="55737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08F11C-EADD-83FF-A3B9-3BC9908BC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399" y="640081"/>
            <a:ext cx="3395133" cy="557445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Fabricate Drill Files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136CB0-0416-D437-5B63-EF92543BC2BF}"/>
              </a:ext>
            </a:extLst>
          </p:cNvPr>
          <p:cNvSpPr/>
          <p:nvPr/>
        </p:nvSpPr>
        <p:spPr>
          <a:xfrm>
            <a:off x="5772149" y="5695950"/>
            <a:ext cx="942975" cy="647700"/>
          </a:xfrm>
          <a:prstGeom prst="rect">
            <a:avLst/>
          </a:prstGeom>
          <a:noFill/>
          <a:ln w="63500">
            <a:solidFill>
              <a:srgbClr val="FFFF00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0138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49A415-CBB1-EF04-9C6B-B7D327A8B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Cam Job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5620F9-D55E-3A9C-C274-3980BDF0C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719344"/>
            <a:ext cx="7225748" cy="5419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145215"/>
      </p:ext>
    </p:extLst>
  </p:cSld>
  <p:clrMapOvr>
    <a:masterClrMapping/>
  </p:clrMapOvr>
  <p:transition spd="slow">
    <p:push dir="u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21C4EA8-6B83-4338-913D-D75D3C4F3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8FB8AF-AE77-14B3-BE31-2DFD073A4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497" y="679731"/>
            <a:ext cx="3124151" cy="373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/>
              <a:t>Export CAM job to Gerber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1084" y="679731"/>
            <a:ext cx="7682293" cy="56628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B2FE7C-5506-5F35-76A0-8CE386942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4310" y="972235"/>
            <a:ext cx="2624822" cy="50477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F933E9-3F67-EBEA-D424-CD6094D4E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357" y="1657363"/>
            <a:ext cx="3383280" cy="367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034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5915F-FC20-D4E6-4984-A4EE83D46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 dirty="0">
                <a:cs typeface="Calibri Light"/>
              </a:rPr>
              <a:t>Begin a New Project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35FAD-68B8-28DF-C15F-874880DFB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>
                <a:cs typeface="Calibri"/>
              </a:rPr>
              <a:t>All your files need to nest into a PCB project it will store as the extension .</a:t>
            </a:r>
            <a:r>
              <a:rPr lang="en-US" sz="1800" dirty="0" err="1">
                <a:cs typeface="Calibri"/>
              </a:rPr>
              <a:t>pcbprj</a:t>
            </a:r>
            <a:endParaRPr lang="en-US" sz="1800">
              <a:cs typeface="Calibri"/>
            </a:endParaRPr>
          </a:p>
          <a:p>
            <a:endParaRPr lang="en-US" sz="1800">
              <a:cs typeface="Calibri"/>
            </a:endParaRPr>
          </a:p>
          <a:p>
            <a:pPr marL="0" indent="0">
              <a:buNone/>
            </a:pPr>
            <a:r>
              <a:rPr lang="en-US" sz="6000" dirty="0">
                <a:solidFill>
                  <a:schemeClr val="tx2"/>
                </a:solidFill>
                <a:cs typeface="Calibri"/>
              </a:rPr>
              <a:t>FILE &gt; NEW &gt;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949DD5-49F7-C781-C237-2D36ED115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370767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E1136CA-AA1D-2E94-F9C8-710054E5F3E1}"/>
              </a:ext>
            </a:extLst>
          </p:cNvPr>
          <p:cNvSpPr/>
          <p:nvPr/>
        </p:nvSpPr>
        <p:spPr>
          <a:xfrm>
            <a:off x="1601150" y="0"/>
            <a:ext cx="10593396" cy="3378247"/>
          </a:xfrm>
          <a:custGeom>
            <a:avLst/>
            <a:gdLst>
              <a:gd name="connsiteX0" fmla="*/ 0 w 10627568"/>
              <a:gd name="connsiteY0" fmla="*/ 9331 h 3368351"/>
              <a:gd name="connsiteX1" fmla="*/ 27992 w 10627568"/>
              <a:gd name="connsiteY1" fmla="*/ 737118 h 3368351"/>
              <a:gd name="connsiteX2" fmla="*/ 1166327 w 10627568"/>
              <a:gd name="connsiteY2" fmla="*/ 737118 h 3368351"/>
              <a:gd name="connsiteX3" fmla="*/ 1175658 w 10627568"/>
              <a:gd name="connsiteY3" fmla="*/ 2547257 h 3368351"/>
              <a:gd name="connsiteX4" fmla="*/ 18662 w 10627568"/>
              <a:gd name="connsiteY4" fmla="*/ 2537927 h 3368351"/>
              <a:gd name="connsiteX5" fmla="*/ 27992 w 10627568"/>
              <a:gd name="connsiteY5" fmla="*/ 3368351 h 3368351"/>
              <a:gd name="connsiteX6" fmla="*/ 10627568 w 10627568"/>
              <a:gd name="connsiteY6" fmla="*/ 3368351 h 3368351"/>
              <a:gd name="connsiteX7" fmla="*/ 10618237 w 10627568"/>
              <a:gd name="connsiteY7" fmla="*/ 0 h 3368351"/>
              <a:gd name="connsiteX8" fmla="*/ 0 w 10627568"/>
              <a:gd name="connsiteY8" fmla="*/ 9331 h 3368351"/>
              <a:gd name="connsiteX0" fmla="*/ 5614 w 10608906"/>
              <a:gd name="connsiteY0" fmla="*/ 9331 h 3368351"/>
              <a:gd name="connsiteX1" fmla="*/ 9330 w 10608906"/>
              <a:gd name="connsiteY1" fmla="*/ 737118 h 3368351"/>
              <a:gd name="connsiteX2" fmla="*/ 1147665 w 10608906"/>
              <a:gd name="connsiteY2" fmla="*/ 737118 h 3368351"/>
              <a:gd name="connsiteX3" fmla="*/ 1156996 w 10608906"/>
              <a:gd name="connsiteY3" fmla="*/ 2547257 h 3368351"/>
              <a:gd name="connsiteX4" fmla="*/ 0 w 10608906"/>
              <a:gd name="connsiteY4" fmla="*/ 2537927 h 3368351"/>
              <a:gd name="connsiteX5" fmla="*/ 9330 w 10608906"/>
              <a:gd name="connsiteY5" fmla="*/ 3368351 h 3368351"/>
              <a:gd name="connsiteX6" fmla="*/ 10608906 w 10608906"/>
              <a:gd name="connsiteY6" fmla="*/ 3368351 h 3368351"/>
              <a:gd name="connsiteX7" fmla="*/ 10599575 w 10608906"/>
              <a:gd name="connsiteY7" fmla="*/ 0 h 3368351"/>
              <a:gd name="connsiteX8" fmla="*/ 5614 w 10608906"/>
              <a:gd name="connsiteY8" fmla="*/ 9331 h 3368351"/>
              <a:gd name="connsiteX0" fmla="*/ 5614 w 10608906"/>
              <a:gd name="connsiteY0" fmla="*/ 9331 h 3368351"/>
              <a:gd name="connsiteX1" fmla="*/ 9330 w 10608906"/>
              <a:gd name="connsiteY1" fmla="*/ 737118 h 3368351"/>
              <a:gd name="connsiteX2" fmla="*/ 1147665 w 10608906"/>
              <a:gd name="connsiteY2" fmla="*/ 737118 h 3368351"/>
              <a:gd name="connsiteX3" fmla="*/ 1156996 w 10608906"/>
              <a:gd name="connsiteY3" fmla="*/ 2547257 h 3368351"/>
              <a:gd name="connsiteX4" fmla="*/ 0 w 10608906"/>
              <a:gd name="connsiteY4" fmla="*/ 2554111 h 3368351"/>
              <a:gd name="connsiteX5" fmla="*/ 9330 w 10608906"/>
              <a:gd name="connsiteY5" fmla="*/ 3368351 h 3368351"/>
              <a:gd name="connsiteX6" fmla="*/ 10608906 w 10608906"/>
              <a:gd name="connsiteY6" fmla="*/ 3368351 h 3368351"/>
              <a:gd name="connsiteX7" fmla="*/ 10599575 w 10608906"/>
              <a:gd name="connsiteY7" fmla="*/ 0 h 3368351"/>
              <a:gd name="connsiteX8" fmla="*/ 5614 w 10608906"/>
              <a:gd name="connsiteY8" fmla="*/ 9331 h 3368351"/>
              <a:gd name="connsiteX0" fmla="*/ 12468 w 10615760"/>
              <a:gd name="connsiteY0" fmla="*/ 9331 h 3368351"/>
              <a:gd name="connsiteX1" fmla="*/ 16184 w 10615760"/>
              <a:gd name="connsiteY1" fmla="*/ 737118 h 3368351"/>
              <a:gd name="connsiteX2" fmla="*/ 1154519 w 10615760"/>
              <a:gd name="connsiteY2" fmla="*/ 737118 h 3368351"/>
              <a:gd name="connsiteX3" fmla="*/ 1163850 w 10615760"/>
              <a:gd name="connsiteY3" fmla="*/ 2547257 h 3368351"/>
              <a:gd name="connsiteX4" fmla="*/ 6854 w 10615760"/>
              <a:gd name="connsiteY4" fmla="*/ 2554111 h 3368351"/>
              <a:gd name="connsiteX5" fmla="*/ 0 w 10615760"/>
              <a:gd name="connsiteY5" fmla="*/ 3344075 h 3368351"/>
              <a:gd name="connsiteX6" fmla="*/ 10615760 w 10615760"/>
              <a:gd name="connsiteY6" fmla="*/ 3368351 h 3368351"/>
              <a:gd name="connsiteX7" fmla="*/ 10606429 w 10615760"/>
              <a:gd name="connsiteY7" fmla="*/ 0 h 3368351"/>
              <a:gd name="connsiteX8" fmla="*/ 12468 w 10615760"/>
              <a:gd name="connsiteY8" fmla="*/ 9331 h 3368351"/>
              <a:gd name="connsiteX0" fmla="*/ 12468 w 10615760"/>
              <a:gd name="connsiteY0" fmla="*/ 9331 h 3368351"/>
              <a:gd name="connsiteX1" fmla="*/ 16184 w 10615760"/>
              <a:gd name="connsiteY1" fmla="*/ 737118 h 3368351"/>
              <a:gd name="connsiteX2" fmla="*/ 1154519 w 10615760"/>
              <a:gd name="connsiteY2" fmla="*/ 737118 h 3368351"/>
              <a:gd name="connsiteX3" fmla="*/ 1163850 w 10615760"/>
              <a:gd name="connsiteY3" fmla="*/ 2547257 h 3368351"/>
              <a:gd name="connsiteX4" fmla="*/ 6854 w 10615760"/>
              <a:gd name="connsiteY4" fmla="*/ 2554111 h 3368351"/>
              <a:gd name="connsiteX5" fmla="*/ 0 w 10615760"/>
              <a:gd name="connsiteY5" fmla="*/ 3344075 h 3368351"/>
              <a:gd name="connsiteX6" fmla="*/ 10615760 w 10615760"/>
              <a:gd name="connsiteY6" fmla="*/ 3368351 h 3368351"/>
              <a:gd name="connsiteX7" fmla="*/ 10606429 w 10615760"/>
              <a:gd name="connsiteY7" fmla="*/ 0 h 3368351"/>
              <a:gd name="connsiteX8" fmla="*/ 12468 w 10615760"/>
              <a:gd name="connsiteY8" fmla="*/ 9331 h 3368351"/>
              <a:gd name="connsiteX0" fmla="*/ 5685 w 10608977"/>
              <a:gd name="connsiteY0" fmla="*/ 9331 h 3368351"/>
              <a:gd name="connsiteX1" fmla="*/ 9401 w 10608977"/>
              <a:gd name="connsiteY1" fmla="*/ 737118 h 3368351"/>
              <a:gd name="connsiteX2" fmla="*/ 1147736 w 10608977"/>
              <a:gd name="connsiteY2" fmla="*/ 737118 h 3368351"/>
              <a:gd name="connsiteX3" fmla="*/ 1157067 w 10608977"/>
              <a:gd name="connsiteY3" fmla="*/ 2547257 h 3368351"/>
              <a:gd name="connsiteX4" fmla="*/ 71 w 10608977"/>
              <a:gd name="connsiteY4" fmla="*/ 2554111 h 3368351"/>
              <a:gd name="connsiteX5" fmla="*/ 9401 w 10608977"/>
              <a:gd name="connsiteY5" fmla="*/ 3344075 h 3368351"/>
              <a:gd name="connsiteX6" fmla="*/ 10608977 w 10608977"/>
              <a:gd name="connsiteY6" fmla="*/ 3368351 h 3368351"/>
              <a:gd name="connsiteX7" fmla="*/ 10599646 w 10608977"/>
              <a:gd name="connsiteY7" fmla="*/ 0 h 3368351"/>
              <a:gd name="connsiteX8" fmla="*/ 5685 w 10608977"/>
              <a:gd name="connsiteY8" fmla="*/ 9331 h 3368351"/>
              <a:gd name="connsiteX0" fmla="*/ 5781 w 10609073"/>
              <a:gd name="connsiteY0" fmla="*/ 9331 h 3368351"/>
              <a:gd name="connsiteX1" fmla="*/ 9497 w 10609073"/>
              <a:gd name="connsiteY1" fmla="*/ 737118 h 3368351"/>
              <a:gd name="connsiteX2" fmla="*/ 1147832 w 10609073"/>
              <a:gd name="connsiteY2" fmla="*/ 737118 h 3368351"/>
              <a:gd name="connsiteX3" fmla="*/ 1157163 w 10609073"/>
              <a:gd name="connsiteY3" fmla="*/ 2547257 h 3368351"/>
              <a:gd name="connsiteX4" fmla="*/ 167 w 10609073"/>
              <a:gd name="connsiteY4" fmla="*/ 2554111 h 3368351"/>
              <a:gd name="connsiteX5" fmla="*/ 9497 w 10609073"/>
              <a:gd name="connsiteY5" fmla="*/ 3344075 h 3368351"/>
              <a:gd name="connsiteX6" fmla="*/ 10609073 w 10609073"/>
              <a:gd name="connsiteY6" fmla="*/ 3368351 h 3368351"/>
              <a:gd name="connsiteX7" fmla="*/ 10599742 w 10609073"/>
              <a:gd name="connsiteY7" fmla="*/ 0 h 3368351"/>
              <a:gd name="connsiteX8" fmla="*/ 5781 w 10609073"/>
              <a:gd name="connsiteY8" fmla="*/ 9331 h 3368351"/>
              <a:gd name="connsiteX0" fmla="*/ 0 w 10603292"/>
              <a:gd name="connsiteY0" fmla="*/ 9331 h 3368351"/>
              <a:gd name="connsiteX1" fmla="*/ 3716 w 10603292"/>
              <a:gd name="connsiteY1" fmla="*/ 737118 h 3368351"/>
              <a:gd name="connsiteX2" fmla="*/ 1142051 w 10603292"/>
              <a:gd name="connsiteY2" fmla="*/ 737118 h 3368351"/>
              <a:gd name="connsiteX3" fmla="*/ 1151382 w 10603292"/>
              <a:gd name="connsiteY3" fmla="*/ 2547257 h 3368351"/>
              <a:gd name="connsiteX4" fmla="*/ 10570 w 10603292"/>
              <a:gd name="connsiteY4" fmla="*/ 2537927 h 3368351"/>
              <a:gd name="connsiteX5" fmla="*/ 3716 w 10603292"/>
              <a:gd name="connsiteY5" fmla="*/ 3344075 h 3368351"/>
              <a:gd name="connsiteX6" fmla="*/ 10603292 w 10603292"/>
              <a:gd name="connsiteY6" fmla="*/ 3368351 h 3368351"/>
              <a:gd name="connsiteX7" fmla="*/ 10593961 w 10603292"/>
              <a:gd name="connsiteY7" fmla="*/ 0 h 3368351"/>
              <a:gd name="connsiteX8" fmla="*/ 0 w 10603292"/>
              <a:gd name="connsiteY8" fmla="*/ 9331 h 3368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603292" h="3368351">
                <a:moveTo>
                  <a:pt x="0" y="9331"/>
                </a:moveTo>
                <a:cubicBezTo>
                  <a:pt x="1239" y="251927"/>
                  <a:pt x="2477" y="494522"/>
                  <a:pt x="3716" y="737118"/>
                </a:cubicBezTo>
                <a:lnTo>
                  <a:pt x="1142051" y="737118"/>
                </a:lnTo>
                <a:cubicBezTo>
                  <a:pt x="1145161" y="1340498"/>
                  <a:pt x="1148272" y="1943877"/>
                  <a:pt x="1151382" y="2547257"/>
                </a:cubicBezTo>
                <a:lnTo>
                  <a:pt x="10570" y="2537927"/>
                </a:lnTo>
                <a:cubicBezTo>
                  <a:pt x="8285" y="2801248"/>
                  <a:pt x="14093" y="3072661"/>
                  <a:pt x="3716" y="3344075"/>
                </a:cubicBezTo>
                <a:lnTo>
                  <a:pt x="10603292" y="3368351"/>
                </a:lnTo>
                <a:cubicBezTo>
                  <a:pt x="10600182" y="2245567"/>
                  <a:pt x="10597071" y="1122784"/>
                  <a:pt x="10593961" y="0"/>
                </a:cubicBezTo>
                <a:lnTo>
                  <a:pt x="0" y="9331"/>
                </a:lnTo>
                <a:close/>
              </a:path>
            </a:pathLst>
          </a:custGeom>
          <a:solidFill>
            <a:schemeClr val="tx2">
              <a:alpha val="7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0166702-952B-ACA1-1EB6-0EE2BCBD7BA0}"/>
              </a:ext>
            </a:extLst>
          </p:cNvPr>
          <p:cNvGrpSpPr/>
          <p:nvPr/>
        </p:nvGrpSpPr>
        <p:grpSpPr>
          <a:xfrm>
            <a:off x="-5951696" y="-6283971"/>
            <a:ext cx="23716074" cy="3132666"/>
            <a:chOff x="-4600224" y="3104444"/>
            <a:chExt cx="23716074" cy="313266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EDD4384-80BA-0E2F-CC59-7E64EAB617CF}"/>
                </a:ext>
              </a:extLst>
            </p:cNvPr>
            <p:cNvSpPr/>
            <p:nvPr/>
          </p:nvSpPr>
          <p:spPr>
            <a:xfrm>
              <a:off x="-4600224" y="3104444"/>
              <a:ext cx="15136517" cy="152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D0AB44-FD0F-CDA0-BB29-32CA89CA16ED}"/>
                </a:ext>
              </a:extLst>
            </p:cNvPr>
            <p:cNvSpPr/>
            <p:nvPr/>
          </p:nvSpPr>
          <p:spPr>
            <a:xfrm>
              <a:off x="4778962" y="3189110"/>
              <a:ext cx="14336888" cy="304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Wave 14">
            <a:extLst>
              <a:ext uri="{FF2B5EF4-FFF2-40B4-BE49-F238E27FC236}">
                <a16:creationId xmlns:a16="http://schemas.microsoft.com/office/drawing/2014/main" id="{23E980E7-8CB4-A331-5086-B02E5DDCAEAA}"/>
              </a:ext>
            </a:extLst>
          </p:cNvPr>
          <p:cNvSpPr/>
          <p:nvPr/>
        </p:nvSpPr>
        <p:spPr>
          <a:xfrm>
            <a:off x="0" y="3076223"/>
            <a:ext cx="12191632" cy="917222"/>
          </a:xfrm>
          <a:prstGeom prst="wav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1473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¡Altium Designer 19 ha llegado! | Altium">
            <a:extLst>
              <a:ext uri="{FF2B5EF4-FFF2-40B4-BE49-F238E27FC236}">
                <a16:creationId xmlns:a16="http://schemas.microsoft.com/office/drawing/2014/main" id="{5DAA6C53-8A41-2968-F02C-71A4540205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0127" r="1894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bg1"/>
                </a:solidFill>
                <a:cs typeface="Calibri Light"/>
              </a:rPr>
              <a:t>The end.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"/>
              </a:rPr>
              <a:t>See your workshop instructor to receive credit.</a:t>
            </a:r>
          </a:p>
          <a:p>
            <a:r>
              <a:rPr lang="en-US">
                <a:solidFill>
                  <a:schemeClr val="bg1"/>
                </a:solidFill>
                <a:cs typeface="Calibri"/>
              </a:rPr>
              <a:t>Fall 2023</a:t>
            </a:r>
          </a:p>
        </p:txBody>
      </p:sp>
      <p:sp>
        <p:nvSpPr>
          <p:cNvPr id="57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492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0758A5-E1BC-8634-14E0-88810B3CE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467" y="618733"/>
            <a:ext cx="9431066" cy="5620534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8F87A79-D9E9-D051-DB61-A6A15D292248}"/>
              </a:ext>
            </a:extLst>
          </p:cNvPr>
          <p:cNvSpPr/>
          <p:nvPr/>
        </p:nvSpPr>
        <p:spPr>
          <a:xfrm>
            <a:off x="10520218" y="1376218"/>
            <a:ext cx="923637" cy="2170546"/>
          </a:xfrm>
          <a:custGeom>
            <a:avLst/>
            <a:gdLst>
              <a:gd name="connsiteX0" fmla="*/ 923637 w 923637"/>
              <a:gd name="connsiteY0" fmla="*/ 2142837 h 2170546"/>
              <a:gd name="connsiteX1" fmla="*/ 877455 w 923637"/>
              <a:gd name="connsiteY1" fmla="*/ 2152073 h 2170546"/>
              <a:gd name="connsiteX2" fmla="*/ 803564 w 923637"/>
              <a:gd name="connsiteY2" fmla="*/ 2170546 h 2170546"/>
              <a:gd name="connsiteX3" fmla="*/ 618837 w 923637"/>
              <a:gd name="connsiteY3" fmla="*/ 2152073 h 2170546"/>
              <a:gd name="connsiteX4" fmla="*/ 387927 w 923637"/>
              <a:gd name="connsiteY4" fmla="*/ 2013527 h 2170546"/>
              <a:gd name="connsiteX5" fmla="*/ 369455 w 923637"/>
              <a:gd name="connsiteY5" fmla="*/ 1958109 h 2170546"/>
              <a:gd name="connsiteX6" fmla="*/ 341746 w 923637"/>
              <a:gd name="connsiteY6" fmla="*/ 1819564 h 2170546"/>
              <a:gd name="connsiteX7" fmla="*/ 332509 w 923637"/>
              <a:gd name="connsiteY7" fmla="*/ 1717964 h 2170546"/>
              <a:gd name="connsiteX8" fmla="*/ 341746 w 923637"/>
              <a:gd name="connsiteY8" fmla="*/ 1533237 h 2170546"/>
              <a:gd name="connsiteX9" fmla="*/ 424873 w 923637"/>
              <a:gd name="connsiteY9" fmla="*/ 1348509 h 2170546"/>
              <a:gd name="connsiteX10" fmla="*/ 480291 w 923637"/>
              <a:gd name="connsiteY10" fmla="*/ 1302327 h 2170546"/>
              <a:gd name="connsiteX11" fmla="*/ 572655 w 923637"/>
              <a:gd name="connsiteY11" fmla="*/ 1265382 h 2170546"/>
              <a:gd name="connsiteX12" fmla="*/ 748146 w 923637"/>
              <a:gd name="connsiteY12" fmla="*/ 1293091 h 2170546"/>
              <a:gd name="connsiteX13" fmla="*/ 794327 w 923637"/>
              <a:gd name="connsiteY13" fmla="*/ 1330037 h 2170546"/>
              <a:gd name="connsiteX14" fmla="*/ 812800 w 923637"/>
              <a:gd name="connsiteY14" fmla="*/ 1394691 h 2170546"/>
              <a:gd name="connsiteX15" fmla="*/ 803564 w 923637"/>
              <a:gd name="connsiteY15" fmla="*/ 1459346 h 2170546"/>
              <a:gd name="connsiteX16" fmla="*/ 794327 w 923637"/>
              <a:gd name="connsiteY16" fmla="*/ 1487055 h 2170546"/>
              <a:gd name="connsiteX17" fmla="*/ 692727 w 923637"/>
              <a:gd name="connsiteY17" fmla="*/ 1524000 h 2170546"/>
              <a:gd name="connsiteX18" fmla="*/ 461818 w 923637"/>
              <a:gd name="connsiteY18" fmla="*/ 1514764 h 2170546"/>
              <a:gd name="connsiteX19" fmla="*/ 387927 w 923637"/>
              <a:gd name="connsiteY19" fmla="*/ 1477818 h 2170546"/>
              <a:gd name="connsiteX20" fmla="*/ 304800 w 923637"/>
              <a:gd name="connsiteY20" fmla="*/ 1403927 h 2170546"/>
              <a:gd name="connsiteX21" fmla="*/ 267855 w 923637"/>
              <a:gd name="connsiteY21" fmla="*/ 1357746 h 2170546"/>
              <a:gd name="connsiteX22" fmla="*/ 249382 w 923637"/>
              <a:gd name="connsiteY22" fmla="*/ 1311564 h 2170546"/>
              <a:gd name="connsiteX23" fmla="*/ 258618 w 923637"/>
              <a:gd name="connsiteY23" fmla="*/ 997527 h 2170546"/>
              <a:gd name="connsiteX24" fmla="*/ 314037 w 923637"/>
              <a:gd name="connsiteY24" fmla="*/ 895927 h 2170546"/>
              <a:gd name="connsiteX25" fmla="*/ 332509 w 923637"/>
              <a:gd name="connsiteY25" fmla="*/ 858982 h 2170546"/>
              <a:gd name="connsiteX26" fmla="*/ 360218 w 923637"/>
              <a:gd name="connsiteY26" fmla="*/ 831273 h 2170546"/>
              <a:gd name="connsiteX27" fmla="*/ 397164 w 923637"/>
              <a:gd name="connsiteY27" fmla="*/ 785091 h 2170546"/>
              <a:gd name="connsiteX28" fmla="*/ 415637 w 923637"/>
              <a:gd name="connsiteY28" fmla="*/ 748146 h 2170546"/>
              <a:gd name="connsiteX29" fmla="*/ 489527 w 923637"/>
              <a:gd name="connsiteY29" fmla="*/ 655782 h 2170546"/>
              <a:gd name="connsiteX30" fmla="*/ 508000 w 923637"/>
              <a:gd name="connsiteY30" fmla="*/ 600364 h 2170546"/>
              <a:gd name="connsiteX31" fmla="*/ 526473 w 923637"/>
              <a:gd name="connsiteY31" fmla="*/ 517237 h 2170546"/>
              <a:gd name="connsiteX32" fmla="*/ 544946 w 923637"/>
              <a:gd name="connsiteY32" fmla="*/ 452582 h 2170546"/>
              <a:gd name="connsiteX33" fmla="*/ 554182 w 923637"/>
              <a:gd name="connsiteY33" fmla="*/ 341746 h 2170546"/>
              <a:gd name="connsiteX34" fmla="*/ 554182 w 923637"/>
              <a:gd name="connsiteY34" fmla="*/ 230909 h 2170546"/>
              <a:gd name="connsiteX35" fmla="*/ 461818 w 923637"/>
              <a:gd name="connsiteY35" fmla="*/ 157018 h 2170546"/>
              <a:gd name="connsiteX36" fmla="*/ 387927 w 923637"/>
              <a:gd name="connsiteY36" fmla="*/ 83127 h 2170546"/>
              <a:gd name="connsiteX37" fmla="*/ 332509 w 923637"/>
              <a:gd name="connsiteY37" fmla="*/ 55418 h 2170546"/>
              <a:gd name="connsiteX38" fmla="*/ 286327 w 923637"/>
              <a:gd name="connsiteY38" fmla="*/ 27709 h 2170546"/>
              <a:gd name="connsiteX39" fmla="*/ 157018 w 923637"/>
              <a:gd name="connsiteY39" fmla="*/ 0 h 2170546"/>
              <a:gd name="connsiteX40" fmla="*/ 73891 w 923637"/>
              <a:gd name="connsiteY40" fmla="*/ 9237 h 2170546"/>
              <a:gd name="connsiteX41" fmla="*/ 36946 w 923637"/>
              <a:gd name="connsiteY41" fmla="*/ 18473 h 2170546"/>
              <a:gd name="connsiteX42" fmla="*/ 18473 w 923637"/>
              <a:gd name="connsiteY42" fmla="*/ 46182 h 2170546"/>
              <a:gd name="connsiteX43" fmla="*/ 0 w 923637"/>
              <a:gd name="connsiteY43" fmla="*/ 64655 h 217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923637" h="2170546">
                <a:moveTo>
                  <a:pt x="923637" y="2142837"/>
                </a:moveTo>
                <a:cubicBezTo>
                  <a:pt x="908243" y="2145916"/>
                  <a:pt x="892752" y="2148543"/>
                  <a:pt x="877455" y="2152073"/>
                </a:cubicBezTo>
                <a:cubicBezTo>
                  <a:pt x="852717" y="2157782"/>
                  <a:pt x="828952" y="2170546"/>
                  <a:pt x="803564" y="2170546"/>
                </a:cubicBezTo>
                <a:cubicBezTo>
                  <a:pt x="741681" y="2170546"/>
                  <a:pt x="680413" y="2158231"/>
                  <a:pt x="618837" y="2152073"/>
                </a:cubicBezTo>
                <a:cubicBezTo>
                  <a:pt x="419736" y="2057762"/>
                  <a:pt x="489115" y="2114715"/>
                  <a:pt x="387927" y="2013527"/>
                </a:cubicBezTo>
                <a:cubicBezTo>
                  <a:pt x="381770" y="1995054"/>
                  <a:pt x="374472" y="1976923"/>
                  <a:pt x="369455" y="1958109"/>
                </a:cubicBezTo>
                <a:cubicBezTo>
                  <a:pt x="361566" y="1928526"/>
                  <a:pt x="345985" y="1855593"/>
                  <a:pt x="341746" y="1819564"/>
                </a:cubicBezTo>
                <a:cubicBezTo>
                  <a:pt x="337773" y="1785791"/>
                  <a:pt x="335588" y="1751831"/>
                  <a:pt x="332509" y="1717964"/>
                </a:cubicBezTo>
                <a:cubicBezTo>
                  <a:pt x="335588" y="1656388"/>
                  <a:pt x="330717" y="1593895"/>
                  <a:pt x="341746" y="1533237"/>
                </a:cubicBezTo>
                <a:cubicBezTo>
                  <a:pt x="346818" y="1505338"/>
                  <a:pt x="395604" y="1383632"/>
                  <a:pt x="424873" y="1348509"/>
                </a:cubicBezTo>
                <a:cubicBezTo>
                  <a:pt x="440267" y="1330036"/>
                  <a:pt x="459333" y="1314116"/>
                  <a:pt x="480291" y="1302327"/>
                </a:cubicBezTo>
                <a:cubicBezTo>
                  <a:pt x="509192" y="1286070"/>
                  <a:pt x="572655" y="1265382"/>
                  <a:pt x="572655" y="1265382"/>
                </a:cubicBezTo>
                <a:cubicBezTo>
                  <a:pt x="633389" y="1269720"/>
                  <a:pt x="694498" y="1260901"/>
                  <a:pt x="748146" y="1293091"/>
                </a:cubicBezTo>
                <a:cubicBezTo>
                  <a:pt x="765050" y="1303234"/>
                  <a:pt x="778933" y="1317722"/>
                  <a:pt x="794327" y="1330037"/>
                </a:cubicBezTo>
                <a:cubicBezTo>
                  <a:pt x="800485" y="1351588"/>
                  <a:pt x="811203" y="1372334"/>
                  <a:pt x="812800" y="1394691"/>
                </a:cubicBezTo>
                <a:cubicBezTo>
                  <a:pt x="814351" y="1416406"/>
                  <a:pt x="807834" y="1437998"/>
                  <a:pt x="803564" y="1459346"/>
                </a:cubicBezTo>
                <a:cubicBezTo>
                  <a:pt x="801655" y="1468893"/>
                  <a:pt x="801211" y="1480171"/>
                  <a:pt x="794327" y="1487055"/>
                </a:cubicBezTo>
                <a:cubicBezTo>
                  <a:pt x="777230" y="1504152"/>
                  <a:pt x="705674" y="1520301"/>
                  <a:pt x="692727" y="1524000"/>
                </a:cubicBezTo>
                <a:cubicBezTo>
                  <a:pt x="615757" y="1520921"/>
                  <a:pt x="538467" y="1522429"/>
                  <a:pt x="461818" y="1514764"/>
                </a:cubicBezTo>
                <a:cubicBezTo>
                  <a:pt x="437725" y="1512355"/>
                  <a:pt x="407742" y="1491971"/>
                  <a:pt x="387927" y="1477818"/>
                </a:cubicBezTo>
                <a:cubicBezTo>
                  <a:pt x="349758" y="1450554"/>
                  <a:pt x="338968" y="1441891"/>
                  <a:pt x="304800" y="1403927"/>
                </a:cubicBezTo>
                <a:cubicBezTo>
                  <a:pt x="291612" y="1389274"/>
                  <a:pt x="277998" y="1374650"/>
                  <a:pt x="267855" y="1357746"/>
                </a:cubicBezTo>
                <a:cubicBezTo>
                  <a:pt x="259325" y="1343529"/>
                  <a:pt x="255540" y="1326958"/>
                  <a:pt x="249382" y="1311564"/>
                </a:cubicBezTo>
                <a:cubicBezTo>
                  <a:pt x="224739" y="1188341"/>
                  <a:pt x="226845" y="1219939"/>
                  <a:pt x="258618" y="997527"/>
                </a:cubicBezTo>
                <a:cubicBezTo>
                  <a:pt x="261124" y="979987"/>
                  <a:pt x="304587" y="912936"/>
                  <a:pt x="314037" y="895927"/>
                </a:cubicBezTo>
                <a:cubicBezTo>
                  <a:pt x="320724" y="883891"/>
                  <a:pt x="324506" y="870186"/>
                  <a:pt x="332509" y="858982"/>
                </a:cubicBezTo>
                <a:cubicBezTo>
                  <a:pt x="340101" y="848353"/>
                  <a:pt x="351616" y="841103"/>
                  <a:pt x="360218" y="831273"/>
                </a:cubicBezTo>
                <a:cubicBezTo>
                  <a:pt x="373200" y="816437"/>
                  <a:pt x="386228" y="801494"/>
                  <a:pt x="397164" y="785091"/>
                </a:cubicBezTo>
                <a:cubicBezTo>
                  <a:pt x="404802" y="773635"/>
                  <a:pt x="407634" y="759350"/>
                  <a:pt x="415637" y="748146"/>
                </a:cubicBezTo>
                <a:cubicBezTo>
                  <a:pt x="438554" y="716062"/>
                  <a:pt x="489527" y="655782"/>
                  <a:pt x="489527" y="655782"/>
                </a:cubicBezTo>
                <a:cubicBezTo>
                  <a:pt x="495685" y="637309"/>
                  <a:pt x="502983" y="619178"/>
                  <a:pt x="508000" y="600364"/>
                </a:cubicBezTo>
                <a:cubicBezTo>
                  <a:pt x="515314" y="572937"/>
                  <a:pt x="519589" y="544774"/>
                  <a:pt x="526473" y="517237"/>
                </a:cubicBezTo>
                <a:cubicBezTo>
                  <a:pt x="531909" y="495492"/>
                  <a:pt x="538788" y="474134"/>
                  <a:pt x="544946" y="452582"/>
                </a:cubicBezTo>
                <a:cubicBezTo>
                  <a:pt x="548025" y="415637"/>
                  <a:pt x="549282" y="378494"/>
                  <a:pt x="554182" y="341746"/>
                </a:cubicBezTo>
                <a:cubicBezTo>
                  <a:pt x="561532" y="286622"/>
                  <a:pt x="595141" y="326480"/>
                  <a:pt x="554182" y="230909"/>
                </a:cubicBezTo>
                <a:cubicBezTo>
                  <a:pt x="540595" y="199206"/>
                  <a:pt x="489321" y="173520"/>
                  <a:pt x="461818" y="157018"/>
                </a:cubicBezTo>
                <a:cubicBezTo>
                  <a:pt x="435911" y="118156"/>
                  <a:pt x="439086" y="117233"/>
                  <a:pt x="387927" y="83127"/>
                </a:cubicBezTo>
                <a:cubicBezTo>
                  <a:pt x="370743" y="71671"/>
                  <a:pt x="350640" y="65308"/>
                  <a:pt x="332509" y="55418"/>
                </a:cubicBezTo>
                <a:cubicBezTo>
                  <a:pt x="316749" y="46822"/>
                  <a:pt x="302898" y="34614"/>
                  <a:pt x="286327" y="27709"/>
                </a:cubicBezTo>
                <a:cubicBezTo>
                  <a:pt x="241676" y="9105"/>
                  <a:pt x="204100" y="6726"/>
                  <a:pt x="157018" y="0"/>
                </a:cubicBezTo>
                <a:cubicBezTo>
                  <a:pt x="129309" y="3079"/>
                  <a:pt x="101446" y="4998"/>
                  <a:pt x="73891" y="9237"/>
                </a:cubicBezTo>
                <a:cubicBezTo>
                  <a:pt x="61345" y="11167"/>
                  <a:pt x="47508" y="11432"/>
                  <a:pt x="36946" y="18473"/>
                </a:cubicBezTo>
                <a:cubicBezTo>
                  <a:pt x="27710" y="24631"/>
                  <a:pt x="25408" y="37514"/>
                  <a:pt x="18473" y="46182"/>
                </a:cubicBezTo>
                <a:cubicBezTo>
                  <a:pt x="13033" y="52982"/>
                  <a:pt x="6158" y="58497"/>
                  <a:pt x="0" y="64655"/>
                </a:cubicBezTo>
              </a:path>
            </a:pathLst>
          </a:custGeom>
          <a:noFill/>
          <a:ln w="47625">
            <a:solidFill>
              <a:schemeClr val="accent4"/>
            </a:solidFill>
            <a:tailEnd type="triangle" w="lg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923637 w 923637"/>
                      <a:gd name="connsiteY0" fmla="*/ 2142837 h 2170546"/>
                      <a:gd name="connsiteX1" fmla="*/ 877455 w 923637"/>
                      <a:gd name="connsiteY1" fmla="*/ 2152073 h 2170546"/>
                      <a:gd name="connsiteX2" fmla="*/ 803564 w 923637"/>
                      <a:gd name="connsiteY2" fmla="*/ 2170546 h 2170546"/>
                      <a:gd name="connsiteX3" fmla="*/ 618837 w 923637"/>
                      <a:gd name="connsiteY3" fmla="*/ 2152073 h 2170546"/>
                      <a:gd name="connsiteX4" fmla="*/ 387927 w 923637"/>
                      <a:gd name="connsiteY4" fmla="*/ 2013527 h 2170546"/>
                      <a:gd name="connsiteX5" fmla="*/ 369455 w 923637"/>
                      <a:gd name="connsiteY5" fmla="*/ 1958109 h 2170546"/>
                      <a:gd name="connsiteX6" fmla="*/ 341746 w 923637"/>
                      <a:gd name="connsiteY6" fmla="*/ 1819564 h 2170546"/>
                      <a:gd name="connsiteX7" fmla="*/ 332509 w 923637"/>
                      <a:gd name="connsiteY7" fmla="*/ 1717964 h 2170546"/>
                      <a:gd name="connsiteX8" fmla="*/ 341746 w 923637"/>
                      <a:gd name="connsiteY8" fmla="*/ 1533237 h 2170546"/>
                      <a:gd name="connsiteX9" fmla="*/ 424873 w 923637"/>
                      <a:gd name="connsiteY9" fmla="*/ 1348509 h 2170546"/>
                      <a:gd name="connsiteX10" fmla="*/ 480291 w 923637"/>
                      <a:gd name="connsiteY10" fmla="*/ 1302327 h 2170546"/>
                      <a:gd name="connsiteX11" fmla="*/ 572655 w 923637"/>
                      <a:gd name="connsiteY11" fmla="*/ 1265382 h 2170546"/>
                      <a:gd name="connsiteX12" fmla="*/ 748146 w 923637"/>
                      <a:gd name="connsiteY12" fmla="*/ 1293091 h 2170546"/>
                      <a:gd name="connsiteX13" fmla="*/ 794327 w 923637"/>
                      <a:gd name="connsiteY13" fmla="*/ 1330037 h 2170546"/>
                      <a:gd name="connsiteX14" fmla="*/ 812800 w 923637"/>
                      <a:gd name="connsiteY14" fmla="*/ 1394691 h 2170546"/>
                      <a:gd name="connsiteX15" fmla="*/ 803564 w 923637"/>
                      <a:gd name="connsiteY15" fmla="*/ 1459346 h 2170546"/>
                      <a:gd name="connsiteX16" fmla="*/ 794327 w 923637"/>
                      <a:gd name="connsiteY16" fmla="*/ 1487055 h 2170546"/>
                      <a:gd name="connsiteX17" fmla="*/ 692727 w 923637"/>
                      <a:gd name="connsiteY17" fmla="*/ 1524000 h 2170546"/>
                      <a:gd name="connsiteX18" fmla="*/ 461818 w 923637"/>
                      <a:gd name="connsiteY18" fmla="*/ 1514764 h 2170546"/>
                      <a:gd name="connsiteX19" fmla="*/ 387927 w 923637"/>
                      <a:gd name="connsiteY19" fmla="*/ 1477818 h 2170546"/>
                      <a:gd name="connsiteX20" fmla="*/ 304800 w 923637"/>
                      <a:gd name="connsiteY20" fmla="*/ 1403927 h 2170546"/>
                      <a:gd name="connsiteX21" fmla="*/ 267855 w 923637"/>
                      <a:gd name="connsiteY21" fmla="*/ 1357746 h 2170546"/>
                      <a:gd name="connsiteX22" fmla="*/ 249382 w 923637"/>
                      <a:gd name="connsiteY22" fmla="*/ 1311564 h 2170546"/>
                      <a:gd name="connsiteX23" fmla="*/ 258618 w 923637"/>
                      <a:gd name="connsiteY23" fmla="*/ 997527 h 2170546"/>
                      <a:gd name="connsiteX24" fmla="*/ 314037 w 923637"/>
                      <a:gd name="connsiteY24" fmla="*/ 895927 h 2170546"/>
                      <a:gd name="connsiteX25" fmla="*/ 332509 w 923637"/>
                      <a:gd name="connsiteY25" fmla="*/ 858982 h 2170546"/>
                      <a:gd name="connsiteX26" fmla="*/ 360218 w 923637"/>
                      <a:gd name="connsiteY26" fmla="*/ 831273 h 2170546"/>
                      <a:gd name="connsiteX27" fmla="*/ 397164 w 923637"/>
                      <a:gd name="connsiteY27" fmla="*/ 785091 h 2170546"/>
                      <a:gd name="connsiteX28" fmla="*/ 415637 w 923637"/>
                      <a:gd name="connsiteY28" fmla="*/ 748146 h 2170546"/>
                      <a:gd name="connsiteX29" fmla="*/ 489527 w 923637"/>
                      <a:gd name="connsiteY29" fmla="*/ 655782 h 2170546"/>
                      <a:gd name="connsiteX30" fmla="*/ 508000 w 923637"/>
                      <a:gd name="connsiteY30" fmla="*/ 600364 h 2170546"/>
                      <a:gd name="connsiteX31" fmla="*/ 526473 w 923637"/>
                      <a:gd name="connsiteY31" fmla="*/ 517237 h 2170546"/>
                      <a:gd name="connsiteX32" fmla="*/ 544946 w 923637"/>
                      <a:gd name="connsiteY32" fmla="*/ 452582 h 2170546"/>
                      <a:gd name="connsiteX33" fmla="*/ 554182 w 923637"/>
                      <a:gd name="connsiteY33" fmla="*/ 341746 h 2170546"/>
                      <a:gd name="connsiteX34" fmla="*/ 554182 w 923637"/>
                      <a:gd name="connsiteY34" fmla="*/ 230909 h 2170546"/>
                      <a:gd name="connsiteX35" fmla="*/ 461818 w 923637"/>
                      <a:gd name="connsiteY35" fmla="*/ 157018 h 2170546"/>
                      <a:gd name="connsiteX36" fmla="*/ 387927 w 923637"/>
                      <a:gd name="connsiteY36" fmla="*/ 83127 h 2170546"/>
                      <a:gd name="connsiteX37" fmla="*/ 332509 w 923637"/>
                      <a:gd name="connsiteY37" fmla="*/ 55418 h 2170546"/>
                      <a:gd name="connsiteX38" fmla="*/ 286327 w 923637"/>
                      <a:gd name="connsiteY38" fmla="*/ 27709 h 2170546"/>
                      <a:gd name="connsiteX39" fmla="*/ 157018 w 923637"/>
                      <a:gd name="connsiteY39" fmla="*/ 0 h 2170546"/>
                      <a:gd name="connsiteX40" fmla="*/ 73891 w 923637"/>
                      <a:gd name="connsiteY40" fmla="*/ 9237 h 2170546"/>
                      <a:gd name="connsiteX41" fmla="*/ 36946 w 923637"/>
                      <a:gd name="connsiteY41" fmla="*/ 18473 h 2170546"/>
                      <a:gd name="connsiteX42" fmla="*/ 18473 w 923637"/>
                      <a:gd name="connsiteY42" fmla="*/ 46182 h 2170546"/>
                      <a:gd name="connsiteX43" fmla="*/ 0 w 923637"/>
                      <a:gd name="connsiteY43" fmla="*/ 64655 h 2170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</a:cxnLst>
                    <a:rect l="l" t="t" r="r" b="b"/>
                    <a:pathLst>
                      <a:path w="923637" h="2170546" extrusionOk="0">
                        <a:moveTo>
                          <a:pt x="923637" y="2142837"/>
                        </a:moveTo>
                        <a:cubicBezTo>
                          <a:pt x="907900" y="2145705"/>
                          <a:pt x="889469" y="2149775"/>
                          <a:pt x="877455" y="2152073"/>
                        </a:cubicBezTo>
                        <a:cubicBezTo>
                          <a:pt x="857991" y="2158892"/>
                          <a:pt x="824999" y="2170672"/>
                          <a:pt x="803564" y="2170546"/>
                        </a:cubicBezTo>
                        <a:cubicBezTo>
                          <a:pt x="737060" y="2175059"/>
                          <a:pt x="679678" y="2162293"/>
                          <a:pt x="618837" y="2152073"/>
                        </a:cubicBezTo>
                        <a:cubicBezTo>
                          <a:pt x="403406" y="2048827"/>
                          <a:pt x="495177" y="2117612"/>
                          <a:pt x="387927" y="2013527"/>
                        </a:cubicBezTo>
                        <a:cubicBezTo>
                          <a:pt x="385025" y="1995440"/>
                          <a:pt x="376411" y="1972932"/>
                          <a:pt x="369455" y="1958109"/>
                        </a:cubicBezTo>
                        <a:cubicBezTo>
                          <a:pt x="360553" y="1928371"/>
                          <a:pt x="342326" y="1859038"/>
                          <a:pt x="341746" y="1819564"/>
                        </a:cubicBezTo>
                        <a:cubicBezTo>
                          <a:pt x="336979" y="1778220"/>
                          <a:pt x="333915" y="1754156"/>
                          <a:pt x="332509" y="1717964"/>
                        </a:cubicBezTo>
                        <a:cubicBezTo>
                          <a:pt x="349156" y="1663984"/>
                          <a:pt x="344611" y="1597236"/>
                          <a:pt x="341746" y="1533237"/>
                        </a:cubicBezTo>
                        <a:cubicBezTo>
                          <a:pt x="339898" y="1504219"/>
                          <a:pt x="398457" y="1385965"/>
                          <a:pt x="424873" y="1348509"/>
                        </a:cubicBezTo>
                        <a:cubicBezTo>
                          <a:pt x="441049" y="1331200"/>
                          <a:pt x="459926" y="1320253"/>
                          <a:pt x="480291" y="1302327"/>
                        </a:cubicBezTo>
                        <a:cubicBezTo>
                          <a:pt x="509192" y="1286070"/>
                          <a:pt x="572656" y="1265383"/>
                          <a:pt x="572655" y="1265382"/>
                        </a:cubicBezTo>
                        <a:cubicBezTo>
                          <a:pt x="635379" y="1267978"/>
                          <a:pt x="697471" y="1246915"/>
                          <a:pt x="748146" y="1293091"/>
                        </a:cubicBezTo>
                        <a:cubicBezTo>
                          <a:pt x="762433" y="1303664"/>
                          <a:pt x="774659" y="1314773"/>
                          <a:pt x="794327" y="1330037"/>
                        </a:cubicBezTo>
                        <a:cubicBezTo>
                          <a:pt x="796990" y="1351340"/>
                          <a:pt x="809471" y="1368804"/>
                          <a:pt x="812800" y="1394691"/>
                        </a:cubicBezTo>
                        <a:cubicBezTo>
                          <a:pt x="814556" y="1413632"/>
                          <a:pt x="805492" y="1439366"/>
                          <a:pt x="803564" y="1459346"/>
                        </a:cubicBezTo>
                        <a:cubicBezTo>
                          <a:pt x="801398" y="1469353"/>
                          <a:pt x="802049" y="1480794"/>
                          <a:pt x="794327" y="1487055"/>
                        </a:cubicBezTo>
                        <a:cubicBezTo>
                          <a:pt x="777177" y="1505415"/>
                          <a:pt x="708131" y="1518844"/>
                          <a:pt x="692727" y="1524000"/>
                        </a:cubicBezTo>
                        <a:cubicBezTo>
                          <a:pt x="614080" y="1523584"/>
                          <a:pt x="517595" y="1523542"/>
                          <a:pt x="461818" y="1514764"/>
                        </a:cubicBezTo>
                        <a:cubicBezTo>
                          <a:pt x="439977" y="1516815"/>
                          <a:pt x="407161" y="1492278"/>
                          <a:pt x="387927" y="1477818"/>
                        </a:cubicBezTo>
                        <a:cubicBezTo>
                          <a:pt x="350470" y="1446483"/>
                          <a:pt x="335000" y="1441666"/>
                          <a:pt x="304800" y="1403927"/>
                        </a:cubicBezTo>
                        <a:cubicBezTo>
                          <a:pt x="292159" y="1389745"/>
                          <a:pt x="276559" y="1378994"/>
                          <a:pt x="267855" y="1357746"/>
                        </a:cubicBezTo>
                        <a:cubicBezTo>
                          <a:pt x="257845" y="1346500"/>
                          <a:pt x="254774" y="1325941"/>
                          <a:pt x="249382" y="1311564"/>
                        </a:cubicBezTo>
                        <a:cubicBezTo>
                          <a:pt x="232336" y="1190721"/>
                          <a:pt x="226593" y="1214712"/>
                          <a:pt x="258618" y="997527"/>
                        </a:cubicBezTo>
                        <a:cubicBezTo>
                          <a:pt x="263563" y="981524"/>
                          <a:pt x="303866" y="913094"/>
                          <a:pt x="314037" y="895927"/>
                        </a:cubicBezTo>
                        <a:cubicBezTo>
                          <a:pt x="320553" y="884423"/>
                          <a:pt x="323836" y="868075"/>
                          <a:pt x="332509" y="858982"/>
                        </a:cubicBezTo>
                        <a:cubicBezTo>
                          <a:pt x="342490" y="846559"/>
                          <a:pt x="352469" y="839622"/>
                          <a:pt x="360218" y="831273"/>
                        </a:cubicBezTo>
                        <a:cubicBezTo>
                          <a:pt x="370042" y="815226"/>
                          <a:pt x="388378" y="799380"/>
                          <a:pt x="397164" y="785091"/>
                        </a:cubicBezTo>
                        <a:cubicBezTo>
                          <a:pt x="402690" y="774819"/>
                          <a:pt x="408472" y="761622"/>
                          <a:pt x="415637" y="748146"/>
                        </a:cubicBezTo>
                        <a:cubicBezTo>
                          <a:pt x="438554" y="716062"/>
                          <a:pt x="489527" y="655782"/>
                          <a:pt x="489527" y="655782"/>
                        </a:cubicBezTo>
                        <a:cubicBezTo>
                          <a:pt x="496242" y="637469"/>
                          <a:pt x="502553" y="617777"/>
                          <a:pt x="508000" y="600364"/>
                        </a:cubicBezTo>
                        <a:cubicBezTo>
                          <a:pt x="521989" y="573149"/>
                          <a:pt x="523460" y="548786"/>
                          <a:pt x="526473" y="517237"/>
                        </a:cubicBezTo>
                        <a:cubicBezTo>
                          <a:pt x="532570" y="496125"/>
                          <a:pt x="541114" y="479818"/>
                          <a:pt x="544946" y="452582"/>
                        </a:cubicBezTo>
                        <a:cubicBezTo>
                          <a:pt x="555442" y="422975"/>
                          <a:pt x="545076" y="372869"/>
                          <a:pt x="554182" y="341746"/>
                        </a:cubicBezTo>
                        <a:cubicBezTo>
                          <a:pt x="550987" y="297090"/>
                          <a:pt x="609352" y="329670"/>
                          <a:pt x="554182" y="230909"/>
                        </a:cubicBezTo>
                        <a:cubicBezTo>
                          <a:pt x="545926" y="193513"/>
                          <a:pt x="486896" y="169188"/>
                          <a:pt x="461818" y="157018"/>
                        </a:cubicBezTo>
                        <a:cubicBezTo>
                          <a:pt x="435116" y="118525"/>
                          <a:pt x="439123" y="117792"/>
                          <a:pt x="387927" y="83127"/>
                        </a:cubicBezTo>
                        <a:cubicBezTo>
                          <a:pt x="369054" y="69739"/>
                          <a:pt x="351474" y="64405"/>
                          <a:pt x="332509" y="55418"/>
                        </a:cubicBezTo>
                        <a:cubicBezTo>
                          <a:pt x="317698" y="47989"/>
                          <a:pt x="306936" y="35306"/>
                          <a:pt x="286327" y="27709"/>
                        </a:cubicBezTo>
                        <a:cubicBezTo>
                          <a:pt x="240426" y="9562"/>
                          <a:pt x="204069" y="5659"/>
                          <a:pt x="157018" y="0"/>
                        </a:cubicBezTo>
                        <a:cubicBezTo>
                          <a:pt x="130039" y="-4305"/>
                          <a:pt x="101951" y="3504"/>
                          <a:pt x="73891" y="9237"/>
                        </a:cubicBezTo>
                        <a:cubicBezTo>
                          <a:pt x="58599" y="11381"/>
                          <a:pt x="48988" y="9127"/>
                          <a:pt x="36946" y="18473"/>
                        </a:cubicBezTo>
                        <a:cubicBezTo>
                          <a:pt x="30236" y="22643"/>
                          <a:pt x="26623" y="37420"/>
                          <a:pt x="18473" y="46182"/>
                        </a:cubicBezTo>
                        <a:cubicBezTo>
                          <a:pt x="13201" y="52331"/>
                          <a:pt x="6231" y="58222"/>
                          <a:pt x="0" y="64655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8D190E-D096-FF3D-9DC0-0E2F3FAC78EA}"/>
              </a:ext>
            </a:extLst>
          </p:cNvPr>
          <p:cNvSpPr txBox="1"/>
          <p:nvPr/>
        </p:nvSpPr>
        <p:spPr>
          <a:xfrm>
            <a:off x="10317018" y="2974109"/>
            <a:ext cx="1745673" cy="923330"/>
          </a:xfrm>
          <a:prstGeom prst="rect">
            <a:avLst/>
          </a:prstGeom>
          <a:solidFill>
            <a:schemeClr val="bg2"/>
          </a:solidFill>
          <a:ln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We recommend you do not use any spaces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8D4BE7D-A7AF-BBDF-8B85-DBC690AAD524}"/>
              </a:ext>
            </a:extLst>
          </p:cNvPr>
          <p:cNvSpPr/>
          <p:nvPr/>
        </p:nvSpPr>
        <p:spPr>
          <a:xfrm>
            <a:off x="4385149" y="5781963"/>
            <a:ext cx="4701309" cy="683491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Press Create to Lock in your choice</a:t>
            </a:r>
          </a:p>
        </p:txBody>
      </p:sp>
    </p:spTree>
    <p:extLst>
      <p:ext uri="{BB962C8B-B14F-4D97-AF65-F5344CB8AC3E}">
        <p14:creationId xmlns:p14="http://schemas.microsoft.com/office/powerpoint/2010/main" val="1677171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1A8C2B4-9F60-BFB2-DC81-F3BCCD5FEF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54" r="38515" b="54583"/>
          <a:stretch/>
        </p:blipFill>
        <p:spPr>
          <a:xfrm>
            <a:off x="295703" y="834484"/>
            <a:ext cx="11951583" cy="527320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A6EE6FE-1D75-2557-7538-B0C69A9828DD}"/>
              </a:ext>
            </a:extLst>
          </p:cNvPr>
          <p:cNvSpPr/>
          <p:nvPr/>
        </p:nvSpPr>
        <p:spPr>
          <a:xfrm>
            <a:off x="-85725" y="-76200"/>
            <a:ext cx="12342536" cy="7029450"/>
          </a:xfrm>
          <a:prstGeom prst="rect">
            <a:avLst/>
          </a:prstGeom>
          <a:solidFill>
            <a:schemeClr val="tx2">
              <a:alpha val="7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33586A-BAFD-8242-7B3B-CBA8E51183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14" r="83881" b="54583"/>
          <a:stretch/>
        </p:blipFill>
        <p:spPr>
          <a:xfrm>
            <a:off x="305228" y="1266824"/>
            <a:ext cx="3133297" cy="48313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DA6975-3264-475C-9109-50532F600109}"/>
              </a:ext>
            </a:extLst>
          </p:cNvPr>
          <p:cNvSpPr txBox="1"/>
          <p:nvPr/>
        </p:nvSpPr>
        <p:spPr>
          <a:xfrm>
            <a:off x="2032000" y="267855"/>
            <a:ext cx="6957867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/>
              <a:t>Everything will exist in your “projects” tab on the left side of your screen.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DA048167-786A-34F3-663F-4B2F29DAAB92}"/>
                  </a:ext>
                </a:extLst>
              </p14:cNvPr>
              <p14:cNvContentPartPr/>
              <p14:nvPr/>
            </p14:nvContentPartPr>
            <p14:xfrm>
              <a:off x="1617457" y="455628"/>
              <a:ext cx="1075320" cy="811197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DA048167-786A-34F3-663F-4B2F29DAAB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8377" y="436554"/>
                <a:ext cx="1113120" cy="848986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07D70006-C261-055D-0FD5-F76F4100AFF0}"/>
              </a:ext>
            </a:extLst>
          </p:cNvPr>
          <p:cNvSpPr/>
          <p:nvPr/>
        </p:nvSpPr>
        <p:spPr>
          <a:xfrm>
            <a:off x="305228" y="1290741"/>
            <a:ext cx="3133297" cy="4783507"/>
          </a:xfrm>
          <a:prstGeom prst="rect">
            <a:avLst/>
          </a:prstGeom>
          <a:noFill/>
          <a:ln w="666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212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9410AEC-9DCB-B832-1468-702A63D09A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949299" y="2530248"/>
            <a:ext cx="4363059" cy="24101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9E0F24-4ED5-B195-9152-7805851A61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24" t="56719" r="2627" b="17198"/>
          <a:stretch/>
        </p:blipFill>
        <p:spPr>
          <a:xfrm>
            <a:off x="7239000" y="4019551"/>
            <a:ext cx="3667125" cy="6286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4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FEE8FAA4-4118-18F0-7651-5AB5BCC4D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Install a library</a:t>
            </a:r>
            <a:endParaRPr lang="en-US" b="1" dirty="0">
              <a:ea typeface="Calibri Light"/>
              <a:cs typeface="Calibri Light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E7B0F5D-06B4-449B-66C7-C370D0D483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4864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In Altium Designer there are many ways to get the parts you need to make a successful design. We will use a pre-made library from Eric </a:t>
            </a:r>
            <a:r>
              <a:rPr lang="en-US" err="1"/>
              <a:t>Bogatin’s</a:t>
            </a:r>
            <a:r>
              <a:rPr lang="en-US"/>
              <a:t> PCB Class for our exercises today.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DRAG AND DROP the file</a:t>
            </a:r>
          </a:p>
          <a:p>
            <a:pPr marL="0" indent="0">
              <a:buNone/>
            </a:pPr>
            <a:r>
              <a:rPr lang="en-US" b="1">
                <a:solidFill>
                  <a:schemeClr val="tx2"/>
                </a:solidFill>
              </a:rPr>
              <a:t> “ECEN5730Lib_2023_05_DS.IntLib”</a:t>
            </a:r>
          </a:p>
          <a:p>
            <a:pPr marL="0" indent="0">
              <a:buNone/>
            </a:pPr>
            <a:r>
              <a:rPr lang="en-US"/>
              <a:t>into your Altium Software Window.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4677A2-11A4-8FE5-5906-089FA795DD1D}"/>
              </a:ext>
            </a:extLst>
          </p:cNvPr>
          <p:cNvSpPr txBox="1"/>
          <p:nvPr/>
        </p:nvSpPr>
        <p:spPr>
          <a:xfrm>
            <a:off x="7086271" y="464667"/>
            <a:ext cx="4337473" cy="120032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 dirty="0" err="1">
                <a:latin typeface="Bahnschrift"/>
                <a:ea typeface="Calibri"/>
                <a:cs typeface="Calibri"/>
              </a:rPr>
              <a:t>ITLP.link</a:t>
            </a:r>
            <a:r>
              <a:rPr lang="en-US" sz="2400" b="1" dirty="0">
                <a:latin typeface="Bahnschrift"/>
                <a:ea typeface="Calibri"/>
                <a:cs typeface="Calibri"/>
              </a:rPr>
              <a:t>/</a:t>
            </a:r>
            <a:r>
              <a:rPr lang="en-US" sz="2400" b="1" dirty="0" err="1">
                <a:latin typeface="Bahnschrift"/>
                <a:ea typeface="Calibri"/>
                <a:cs typeface="Calibri"/>
              </a:rPr>
              <a:t>WorkshopResources</a:t>
            </a:r>
          </a:p>
          <a:p>
            <a:pPr lvl="1"/>
            <a:r>
              <a:rPr lang="en-US" sz="2400" dirty="0">
                <a:ea typeface="+mn-lt"/>
                <a:cs typeface="+mn-lt"/>
              </a:rPr>
              <a:t>→</a:t>
            </a:r>
            <a:r>
              <a:rPr lang="en-US" sz="2400" b="1" dirty="0">
                <a:latin typeface="Bahnschrift"/>
                <a:ea typeface="Calibri"/>
                <a:cs typeface="Calibri"/>
              </a:rPr>
              <a:t>ECAD</a:t>
            </a:r>
            <a:endParaRPr lang="en-US" dirty="0"/>
          </a:p>
          <a:p>
            <a:pPr lvl="1"/>
            <a:r>
              <a:rPr lang="en-US" sz="2400" dirty="0">
                <a:ea typeface="+mn-lt"/>
                <a:cs typeface="+mn-lt"/>
              </a:rPr>
              <a:t>→</a:t>
            </a:r>
            <a:r>
              <a:rPr lang="en-US" sz="2400" b="1" dirty="0">
                <a:latin typeface="Bahnschrift"/>
                <a:ea typeface="Calibri"/>
                <a:cs typeface="Calibri"/>
              </a:rPr>
              <a:t>Altium</a:t>
            </a:r>
          </a:p>
        </p:txBody>
      </p:sp>
      <p:sp>
        <p:nvSpPr>
          <p:cNvPr id="2" name="Star: 5 Points 1">
            <a:extLst>
              <a:ext uri="{FF2B5EF4-FFF2-40B4-BE49-F238E27FC236}">
                <a16:creationId xmlns:a16="http://schemas.microsoft.com/office/drawing/2014/main" id="{FBB88460-3364-3A76-09E6-9A934B7ED3EE}"/>
              </a:ext>
            </a:extLst>
          </p:cNvPr>
          <p:cNvSpPr/>
          <p:nvPr/>
        </p:nvSpPr>
        <p:spPr>
          <a:xfrm>
            <a:off x="11260666" y="197554"/>
            <a:ext cx="423333" cy="413926"/>
          </a:xfrm>
          <a:prstGeom prst="star5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458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C1B50-2689-A610-E5E2-820E05D1B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Schematic Capture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8AFD8E-326D-D6EE-110E-7D8ADB8FCB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The process of getting the parts from your breadboard or prototype into digital space.</a:t>
            </a:r>
          </a:p>
        </p:txBody>
      </p:sp>
    </p:spTree>
    <p:extLst>
      <p:ext uri="{BB962C8B-B14F-4D97-AF65-F5344CB8AC3E}">
        <p14:creationId xmlns:p14="http://schemas.microsoft.com/office/powerpoint/2010/main" val="4226233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09E8E4048CDE46BD7EC9581BA5437C" ma:contentTypeVersion="16" ma:contentTypeDescription="Create a new document." ma:contentTypeScope="" ma:versionID="96bae34e6c062b2b84986b9f65e23213">
  <xsd:schema xmlns:xsd="http://www.w3.org/2001/XMLSchema" xmlns:xs="http://www.w3.org/2001/XMLSchema" xmlns:p="http://schemas.microsoft.com/office/2006/metadata/properties" xmlns:ns2="39515228-0153-4d70-b230-9fa303cc8d0e" xmlns:ns3="d7ad8f0d-347a-4a26-9757-3f8dad96d472" xmlns:ns4="92c16b9d-8c83-445e-a4f4-1fe3d2f43f13" targetNamespace="http://schemas.microsoft.com/office/2006/metadata/properties" ma:root="true" ma:fieldsID="f1aad69e501014bb4cefff60f5af693b" ns2:_="" ns3:_="" ns4:_="">
    <xsd:import namespace="39515228-0153-4d70-b230-9fa303cc8d0e"/>
    <xsd:import namespace="d7ad8f0d-347a-4a26-9757-3f8dad96d472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515228-0153-4d70-b230-9fa303cc8d0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ad8f0d-347a-4a26-9757-3f8dad96d4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d9fa983d-a72c-4bfb-b029-5cfe82deed13}" ma:internalName="TaxCatchAll" ma:showField="CatchAllData" ma:web="39515228-0153-4d70-b230-9fa303cc8d0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d7ad8f0d-347a-4a26-9757-3f8dad96d472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A09104D-4F3D-488C-BF8D-7B30F998C8E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D25A74-6677-4292-ABD6-AC6BC738D055}">
  <ds:schemaRefs>
    <ds:schemaRef ds:uri="39515228-0153-4d70-b230-9fa303cc8d0e"/>
    <ds:schemaRef ds:uri="92c16b9d-8c83-445e-a4f4-1fe3d2f43f13"/>
    <ds:schemaRef ds:uri="d7ad8f0d-347a-4a26-9757-3f8dad96d47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293FE14-247F-409F-910C-D7CBC5597619}">
  <ds:schemaRefs>
    <ds:schemaRef ds:uri="92c16b9d-8c83-445e-a4f4-1fe3d2f43f13"/>
    <ds:schemaRef ds:uri="d7ad8f0d-347a-4a26-9757-3f8dad96d472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50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Altium Designer</vt:lpstr>
      <vt:lpstr>What is ECAD or Electronic Design Automation?</vt:lpstr>
      <vt:lpstr>Project Prep</vt:lpstr>
      <vt:lpstr>Open Altium Designer</vt:lpstr>
      <vt:lpstr>Begin a New Project</vt:lpstr>
      <vt:lpstr>PowerPoint Presentation</vt:lpstr>
      <vt:lpstr>PowerPoint Presentation</vt:lpstr>
      <vt:lpstr>Install a library</vt:lpstr>
      <vt:lpstr>Schematic Capture</vt:lpstr>
      <vt:lpstr>Begin by adding a schematic to your project.</vt:lpstr>
      <vt:lpstr>PowerPoint Presentation</vt:lpstr>
      <vt:lpstr>The schematic</vt:lpstr>
      <vt:lpstr>Place Parts</vt:lpstr>
      <vt:lpstr>Populate the components</vt:lpstr>
      <vt:lpstr>Populate the Resistors</vt:lpstr>
      <vt:lpstr>Populate the Capacitors</vt:lpstr>
      <vt:lpstr>Populate the LEDs</vt:lpstr>
      <vt:lpstr>Populate the Power Port</vt:lpstr>
      <vt:lpstr>Populate the Timer</vt:lpstr>
      <vt:lpstr>Progress so far…</vt:lpstr>
      <vt:lpstr>Annotate Power and Ground</vt:lpstr>
      <vt:lpstr>Organize the circuit…</vt:lpstr>
      <vt:lpstr>Build the network of connections</vt:lpstr>
      <vt:lpstr>Wired up!</vt:lpstr>
      <vt:lpstr>Annotate the schematic</vt:lpstr>
      <vt:lpstr>Automatically Annotate Schematics</vt:lpstr>
      <vt:lpstr>Automatically Annotate Schematics</vt:lpstr>
      <vt:lpstr>Final Schematic! (Save your work here)</vt:lpstr>
      <vt:lpstr>PCB Layout</vt:lpstr>
      <vt:lpstr>Create a new pcb</vt:lpstr>
      <vt:lpstr>PowerPoint Presentation</vt:lpstr>
      <vt:lpstr>PowerPoint Presentation</vt:lpstr>
      <vt:lpstr>Bring in content from the project </vt:lpstr>
      <vt:lpstr>Zoom out to see your parts</vt:lpstr>
      <vt:lpstr>Rearrange to Reduce Criss Cross</vt:lpstr>
      <vt:lpstr>Change the size</vt:lpstr>
      <vt:lpstr>Add Ground Plane</vt:lpstr>
      <vt:lpstr>Route the physical tracks</vt:lpstr>
      <vt:lpstr>Define the board edge</vt:lpstr>
      <vt:lpstr>The final board</vt:lpstr>
      <vt:lpstr>File Generation</vt:lpstr>
      <vt:lpstr>PowerPoint Presentation</vt:lpstr>
      <vt:lpstr>PowerPoint Presentation</vt:lpstr>
      <vt:lpstr>CAM job</vt:lpstr>
      <vt:lpstr>Export CAM job to Gerber</vt:lpstr>
      <vt:lpstr>Fabricate Drill Files</vt:lpstr>
      <vt:lpstr>Fabricate Drill Files</vt:lpstr>
      <vt:lpstr>Cam Job</vt:lpstr>
      <vt:lpstr>Export CAM job to Gerber</vt:lpstr>
      <vt:lpstr>The end.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269</cp:revision>
  <dcterms:created xsi:type="dcterms:W3CDTF">2023-09-18T21:26:00Z</dcterms:created>
  <dcterms:modified xsi:type="dcterms:W3CDTF">2023-11-06T16:05:06Z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0x0101003109E8E4048CDE46BD7EC9581BA5437C</vt:lpwstr>
  </property>
  <property fmtid="{D5CDD505-2E9C-101B-9397-08002B2CF9AE}" pid="3" name="MediaServiceImageTags">
    <vt:lpwstr/>
  </property>
</Properties>
</file>